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8"/>
  </p:notesMasterIdLst>
  <p:sldIdLst>
    <p:sldId id="256" r:id="rId2"/>
    <p:sldId id="257" r:id="rId3"/>
    <p:sldId id="258" r:id="rId4"/>
    <p:sldId id="259" r:id="rId5"/>
    <p:sldId id="260" r:id="rId6"/>
    <p:sldId id="299" r:id="rId7"/>
    <p:sldId id="261" r:id="rId8"/>
    <p:sldId id="262" r:id="rId9"/>
    <p:sldId id="263" r:id="rId10"/>
    <p:sldId id="264" r:id="rId11"/>
    <p:sldId id="300" r:id="rId12"/>
    <p:sldId id="265" r:id="rId13"/>
    <p:sldId id="266"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75"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0435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My guiding principle and why silos don’t work.</a:t>
            </a:r>
            <a:endParaRPr/>
          </a:p>
        </p:txBody>
      </p:sp>
      <p:sp>
        <p:nvSpPr>
          <p:cNvPr id="172" name="Google Shape;17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5" name="Google Shape;18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0" name="Google Shape;21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Introduce quantum mechanics of states here.</a:t>
            </a:r>
            <a:endParaRPr sz="1200" b="0" i="0" u="none" strike="noStrike" cap="none">
              <a:solidFill>
                <a:schemeClr val="dk1"/>
              </a:solidFill>
              <a:latin typeface="Calibri"/>
              <a:ea typeface="Calibri"/>
              <a:cs typeface="Calibri"/>
              <a:sym typeface="Calibri"/>
            </a:endParaRPr>
          </a:p>
        </p:txBody>
      </p:sp>
      <p:sp>
        <p:nvSpPr>
          <p:cNvPr id="246" name="Google Shape;24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Teamwork</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Creativity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Financial Stability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Best learned through experience</a:t>
            </a:r>
            <a:endParaRPr/>
          </a:p>
          <a:p>
            <a:pPr marL="457200" marR="0" lvl="1"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Environments, not courses.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0" name="Google Shape;27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An experienced entrepreneur and business executive named a “Technology Pioneer” by the World Economic Forum, Neil Kane points to stats that say 40 percent of students who start college now will at some point during their careers be self-employed.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7" name="Google Shape;27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An experienced entrepreneur and business executive named a “Technology Pioneer” by the World Economic Forum, Neil Kane points to stats that say 40 percent of students who start college now will at some point during their careers be self-employed.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83" name="Google Shape;28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Leveraging Entrepreneurial Thinking for Institutional Change in Academic settings</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Using E.M. techniques to build programs, pivot, and stay relevant in the 21</a:t>
            </a:r>
            <a:r>
              <a:rPr lang="en-US" sz="1200" b="0" i="0" u="none" strike="noStrike" cap="none" baseline="30000">
                <a:solidFill>
                  <a:schemeClr val="dk1"/>
                </a:solidFill>
                <a:latin typeface="Calibri"/>
                <a:ea typeface="Calibri"/>
                <a:cs typeface="Calibri"/>
                <a:sym typeface="Calibri"/>
              </a:rPr>
              <a:t>st</a:t>
            </a:r>
            <a:r>
              <a:rPr lang="en-US" sz="1200" b="0" i="0" u="none" strike="noStrike" cap="none">
                <a:solidFill>
                  <a:schemeClr val="dk1"/>
                </a:solidFill>
                <a:latin typeface="Calibri"/>
                <a:ea typeface="Calibri"/>
                <a:cs typeface="Calibri"/>
                <a:sym typeface="Calibri"/>
              </a:rPr>
              <a:t> century economy for the benefit of our student populations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42" name="Google Shape;3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For my Daughters 2</a:t>
            </a:r>
            <a:r>
              <a:rPr lang="en-US" sz="1200" b="0" i="0" u="none" strike="noStrike" cap="none" baseline="30000">
                <a:solidFill>
                  <a:schemeClr val="dk1"/>
                </a:solidFill>
                <a:latin typeface="Calibri"/>
                <a:ea typeface="Calibri"/>
                <a:cs typeface="Calibri"/>
                <a:sym typeface="Calibri"/>
              </a:rPr>
              <a:t>nd</a:t>
            </a:r>
            <a:r>
              <a:rPr lang="en-US" sz="1200" b="0" i="0" u="none" strike="noStrike" cap="none">
                <a:solidFill>
                  <a:schemeClr val="dk1"/>
                </a:solidFill>
                <a:latin typeface="Calibri"/>
                <a:ea typeface="Calibri"/>
                <a:cs typeface="Calibri"/>
                <a:sym typeface="Calibri"/>
              </a:rPr>
              <a:t> birthday November of 2013 we announced to my friends and family that we were moving to Tahoe……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had no plan….</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attempted to quit our jobs…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December 2013 we moved into our home in Tahoe…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2" name="Google Shape;1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8" name="Google Shape;7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1720644" y="3610032"/>
            <a:ext cx="8752299" cy="532749"/>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body" idx="2"/>
          </p:nvPr>
        </p:nvSpPr>
        <p:spPr>
          <a:xfrm>
            <a:off x="913794" y="4304353"/>
            <a:ext cx="10353763" cy="1489496"/>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4"/>
          <p:cNvSpPr txBox="1"/>
          <p:nvPr/>
        </p:nvSpPr>
        <p:spPr>
          <a:xfrm>
            <a:off x="990600" y="88479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alibri"/>
              <a:buNone/>
            </a:pPr>
            <a:r>
              <a:rPr lang="en-US" sz="8000" b="0" cap="none">
                <a:solidFill>
                  <a:schemeClr val="dk1"/>
                </a:solidFill>
                <a:latin typeface="Calibri"/>
                <a:ea typeface="Calibri"/>
                <a:cs typeface="Calibri"/>
                <a:sym typeface="Calibri"/>
              </a:rPr>
              <a:t>“</a:t>
            </a:r>
            <a:endParaRPr/>
          </a:p>
        </p:txBody>
      </p:sp>
      <p:sp>
        <p:nvSpPr>
          <p:cNvPr id="35" name="Google Shape;35;p4"/>
          <p:cNvSpPr txBox="1"/>
          <p:nvPr/>
        </p:nvSpPr>
        <p:spPr>
          <a:xfrm>
            <a:off x="10504716" y="2928258"/>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alibri"/>
              <a:buNone/>
            </a:pPr>
            <a:r>
              <a:rPr lang="en-US" sz="8000" b="0" cap="none">
                <a:solidFill>
                  <a:schemeClr val="dk1"/>
                </a:solidFill>
                <a:latin typeface="Calibri"/>
                <a:ea typeface="Calibri"/>
                <a:cs typeface="Calibri"/>
                <a:sym typeface="Calibri"/>
              </a:rPr>
              <a: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Google Shape;5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21" Type="http://schemas.openxmlformats.org/officeDocument/2006/relationships/image" Target="../media/image42.png"/><Relationship Id="rId34" Type="http://schemas.openxmlformats.org/officeDocument/2006/relationships/image" Target="../media/image55.jpg"/><Relationship Id="rId42" Type="http://schemas.openxmlformats.org/officeDocument/2006/relationships/image" Target="../media/image63.jpg"/><Relationship Id="rId7" Type="http://schemas.openxmlformats.org/officeDocument/2006/relationships/image" Target="../media/image28.jpg"/><Relationship Id="rId2" Type="http://schemas.openxmlformats.org/officeDocument/2006/relationships/notesSlide" Target="../notesSlides/notesSlide10.xml"/><Relationship Id="rId16" Type="http://schemas.openxmlformats.org/officeDocument/2006/relationships/image" Target="../media/image37.jpg"/><Relationship Id="rId20" Type="http://schemas.openxmlformats.org/officeDocument/2006/relationships/image" Target="../media/image41.png"/><Relationship Id="rId29" Type="http://schemas.openxmlformats.org/officeDocument/2006/relationships/image" Target="../media/image50.png"/><Relationship Id="rId41"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jp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jp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jpg"/><Relationship Id="rId14" Type="http://schemas.openxmlformats.org/officeDocument/2006/relationships/image" Target="../media/image35.jpg"/><Relationship Id="rId22" Type="http://schemas.openxmlformats.org/officeDocument/2006/relationships/image" Target="../media/image43.png"/><Relationship Id="rId27" Type="http://schemas.openxmlformats.org/officeDocument/2006/relationships/image" Target="../media/image48.jp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8" Type="http://schemas.openxmlformats.org/officeDocument/2006/relationships/image" Target="../media/image29.jpg"/><Relationship Id="rId3" Type="http://schemas.openxmlformats.org/officeDocument/2006/relationships/image" Target="../media/image24.jp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hyperlink" Target="http://startupsac.com/ss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21" Type="http://schemas.openxmlformats.org/officeDocument/2006/relationships/image" Target="../media/image42.png"/><Relationship Id="rId34" Type="http://schemas.openxmlformats.org/officeDocument/2006/relationships/image" Target="../media/image55.jpg"/><Relationship Id="rId42" Type="http://schemas.openxmlformats.org/officeDocument/2006/relationships/image" Target="../media/image63.jpg"/><Relationship Id="rId7" Type="http://schemas.openxmlformats.org/officeDocument/2006/relationships/image" Target="../media/image28.jpg"/><Relationship Id="rId2" Type="http://schemas.openxmlformats.org/officeDocument/2006/relationships/notesSlide" Target="../notesSlides/notesSlide23.xml"/><Relationship Id="rId16" Type="http://schemas.openxmlformats.org/officeDocument/2006/relationships/image" Target="../media/image37.jpg"/><Relationship Id="rId20" Type="http://schemas.openxmlformats.org/officeDocument/2006/relationships/image" Target="../media/image41.png"/><Relationship Id="rId29" Type="http://schemas.openxmlformats.org/officeDocument/2006/relationships/image" Target="../media/image50.png"/><Relationship Id="rId41"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jp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jp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jpg"/><Relationship Id="rId14" Type="http://schemas.openxmlformats.org/officeDocument/2006/relationships/image" Target="../media/image35.jpg"/><Relationship Id="rId22" Type="http://schemas.openxmlformats.org/officeDocument/2006/relationships/image" Target="../media/image43.png"/><Relationship Id="rId27" Type="http://schemas.openxmlformats.org/officeDocument/2006/relationships/image" Target="../media/image48.jp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8" Type="http://schemas.openxmlformats.org/officeDocument/2006/relationships/image" Target="../media/image29.jpg"/><Relationship Id="rId3" Type="http://schemas.openxmlformats.org/officeDocument/2006/relationships/image" Target="../media/image24.jp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wmf"/><Relationship Id="rId10" Type="http://schemas.openxmlformats.org/officeDocument/2006/relationships/image" Target="../media/image13.jpeg"/><Relationship Id="rId4" Type="http://schemas.openxmlformats.org/officeDocument/2006/relationships/image" Target="../media/image7.wmf"/><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4"/>
          <p:cNvPicPr preferRelativeResize="0"/>
          <p:nvPr/>
        </p:nvPicPr>
        <p:blipFill rotWithShape="1">
          <a:blip r:embed="rId3">
            <a:alphaModFix/>
          </a:blip>
          <a:srcRect/>
          <a:stretch/>
        </p:blipFill>
        <p:spPr>
          <a:xfrm>
            <a:off x="4528607" y="512709"/>
            <a:ext cx="6784280" cy="2677134"/>
          </a:xfrm>
          <a:prstGeom prst="rect">
            <a:avLst/>
          </a:prstGeom>
          <a:noFill/>
          <a:ln>
            <a:noFill/>
          </a:ln>
        </p:spPr>
      </p:pic>
      <p:sp>
        <p:nvSpPr>
          <p:cNvPr id="98" name="Google Shape;98;p14"/>
          <p:cNvSpPr txBox="1"/>
          <p:nvPr/>
        </p:nvSpPr>
        <p:spPr>
          <a:xfrm>
            <a:off x="182086" y="5931547"/>
            <a:ext cx="11827827"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a:solidFill>
                  <a:schemeClr val="dk1"/>
                </a:solidFill>
                <a:latin typeface="Calibri"/>
                <a:ea typeface="Calibri"/>
                <a:cs typeface="Calibri"/>
                <a:sym typeface="Calibri"/>
              </a:rPr>
              <a:t>CIWEA</a:t>
            </a:r>
            <a:endParaRPr/>
          </a:p>
          <a:p>
            <a:pPr marL="3200400" marR="0" lvl="0" indent="457200" algn="r" rtl="0">
              <a:spcBef>
                <a:spcPts val="0"/>
              </a:spcBef>
              <a:spcAft>
                <a:spcPts val="0"/>
              </a:spcAft>
              <a:buNone/>
            </a:pPr>
            <a:r>
              <a:rPr lang="en-US" sz="1800">
                <a:solidFill>
                  <a:schemeClr val="dk1"/>
                </a:solidFill>
                <a:latin typeface="Calibri"/>
                <a:ea typeface="Calibri"/>
                <a:cs typeface="Calibri"/>
                <a:sym typeface="Calibri"/>
              </a:rPr>
              <a:t>02 November</a:t>
            </a:r>
            <a:r>
              <a:rPr lang="en-US" sz="1800" b="0" i="0" u="none" strike="noStrike" cap="none">
                <a:solidFill>
                  <a:schemeClr val="dk1"/>
                </a:solidFill>
                <a:latin typeface="Calibri"/>
                <a:ea typeface="Calibri"/>
                <a:cs typeface="Calibri"/>
                <a:sym typeface="Calibri"/>
              </a:rPr>
              <a:t> 2018</a:t>
            </a:r>
            <a:endParaRPr/>
          </a:p>
        </p:txBody>
      </p:sp>
      <p:sp>
        <p:nvSpPr>
          <p:cNvPr id="99" name="Google Shape;99;p14"/>
          <p:cNvSpPr txBox="1"/>
          <p:nvPr/>
        </p:nvSpPr>
        <p:spPr>
          <a:xfrm>
            <a:off x="892857" y="3831682"/>
            <a:ext cx="10390722"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Coworking and Community Colleges - Partners for Innovative Internships in the Gig Economy</a:t>
            </a:r>
            <a:endParaRPr/>
          </a:p>
        </p:txBody>
      </p:sp>
      <p:pic>
        <p:nvPicPr>
          <p:cNvPr id="100" name="Google Shape;100;p14"/>
          <p:cNvPicPr preferRelativeResize="0"/>
          <p:nvPr/>
        </p:nvPicPr>
        <p:blipFill rotWithShape="1">
          <a:blip r:embed="rId4">
            <a:alphaModFix/>
          </a:blip>
          <a:srcRect/>
          <a:stretch/>
        </p:blipFill>
        <p:spPr>
          <a:xfrm>
            <a:off x="1154325" y="365375"/>
            <a:ext cx="2774101" cy="282446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2" descr="Mtn Lab - Lakeview Lodge.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2" name="Google Shape;162;p22"/>
          <p:cNvSpPr txBox="1"/>
          <p:nvPr/>
        </p:nvSpPr>
        <p:spPr>
          <a:xfrm>
            <a:off x="6096000" y="422910"/>
            <a:ext cx="565270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a:solidFill>
                  <a:schemeClr val="lt1"/>
                </a:solidFill>
                <a:latin typeface="Calibri"/>
                <a:ea typeface="Calibri"/>
                <a:cs typeface="Calibri"/>
                <a:sym typeface="Calibri"/>
              </a:rPr>
              <a:t>Mountain Lab “2.5” @ Heavenly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7" descr="Image result for trek bicycle logo"/>
          <p:cNvPicPr preferRelativeResize="0"/>
          <p:nvPr/>
        </p:nvPicPr>
        <p:blipFill rotWithShape="1">
          <a:blip r:embed="rId3">
            <a:alphaModFix/>
          </a:blip>
          <a:srcRect/>
          <a:stretch/>
        </p:blipFill>
        <p:spPr>
          <a:xfrm>
            <a:off x="7072427" y="1097456"/>
            <a:ext cx="971868" cy="1020532"/>
          </a:xfrm>
          <a:prstGeom prst="rect">
            <a:avLst/>
          </a:prstGeom>
          <a:noFill/>
          <a:ln>
            <a:noFill/>
          </a:ln>
        </p:spPr>
      </p:pic>
      <p:pic>
        <p:nvPicPr>
          <p:cNvPr id="295" name="Google Shape;295;p37" descr="Image result for tahoe prosperity center"/>
          <p:cNvPicPr preferRelativeResize="0"/>
          <p:nvPr/>
        </p:nvPicPr>
        <p:blipFill rotWithShape="1">
          <a:blip r:embed="rId4">
            <a:alphaModFix/>
          </a:blip>
          <a:srcRect t="30803" b="27846"/>
          <a:stretch/>
        </p:blipFill>
        <p:spPr>
          <a:xfrm>
            <a:off x="8658028" y="710329"/>
            <a:ext cx="1905000" cy="787740"/>
          </a:xfrm>
          <a:prstGeom prst="rect">
            <a:avLst/>
          </a:prstGeom>
          <a:noFill/>
          <a:ln>
            <a:noFill/>
          </a:ln>
        </p:spPr>
      </p:pic>
      <p:pic>
        <p:nvPicPr>
          <p:cNvPr id="296" name="Google Shape;296;p37"/>
          <p:cNvPicPr preferRelativeResize="0">
            <a:picLocks noGrp="1"/>
          </p:cNvPicPr>
          <p:nvPr>
            <p:ph type="body" idx="1"/>
          </p:nvPr>
        </p:nvPicPr>
        <p:blipFill rotWithShape="1">
          <a:blip r:embed="rId5">
            <a:alphaModFix/>
          </a:blip>
          <a:srcRect/>
          <a:stretch/>
        </p:blipFill>
        <p:spPr>
          <a:xfrm>
            <a:off x="184327" y="68579"/>
            <a:ext cx="1160502" cy="1308455"/>
          </a:xfrm>
          <a:prstGeom prst="rect">
            <a:avLst/>
          </a:prstGeom>
          <a:noFill/>
          <a:ln>
            <a:noFill/>
          </a:ln>
        </p:spPr>
      </p:pic>
      <p:pic>
        <p:nvPicPr>
          <p:cNvPr id="297" name="Google Shape;297;p37"/>
          <p:cNvPicPr preferRelativeResize="0"/>
          <p:nvPr/>
        </p:nvPicPr>
        <p:blipFill rotWithShape="1">
          <a:blip r:embed="rId6">
            <a:alphaModFix/>
          </a:blip>
          <a:srcRect/>
          <a:stretch/>
        </p:blipFill>
        <p:spPr>
          <a:xfrm>
            <a:off x="10498360" y="2205779"/>
            <a:ext cx="1572586" cy="1572586"/>
          </a:xfrm>
          <a:prstGeom prst="rect">
            <a:avLst/>
          </a:prstGeom>
          <a:noFill/>
          <a:ln>
            <a:noFill/>
          </a:ln>
        </p:spPr>
      </p:pic>
      <p:pic>
        <p:nvPicPr>
          <p:cNvPr id="298" name="Google Shape;298;p37"/>
          <p:cNvPicPr preferRelativeResize="0"/>
          <p:nvPr/>
        </p:nvPicPr>
        <p:blipFill rotWithShape="1">
          <a:blip r:embed="rId7">
            <a:alphaModFix/>
          </a:blip>
          <a:srcRect/>
          <a:stretch/>
        </p:blipFill>
        <p:spPr>
          <a:xfrm>
            <a:off x="2087402" y="2805874"/>
            <a:ext cx="1405950" cy="1405950"/>
          </a:xfrm>
          <a:prstGeom prst="rect">
            <a:avLst/>
          </a:prstGeom>
          <a:noFill/>
          <a:ln>
            <a:noFill/>
          </a:ln>
        </p:spPr>
      </p:pic>
      <p:pic>
        <p:nvPicPr>
          <p:cNvPr id="299" name="Google Shape;299;p37"/>
          <p:cNvPicPr preferRelativeResize="0"/>
          <p:nvPr/>
        </p:nvPicPr>
        <p:blipFill rotWithShape="1">
          <a:blip r:embed="rId8">
            <a:alphaModFix/>
          </a:blip>
          <a:srcRect l="5668" r="3840"/>
          <a:stretch/>
        </p:blipFill>
        <p:spPr>
          <a:xfrm>
            <a:off x="1379584" y="142458"/>
            <a:ext cx="1914816" cy="1201105"/>
          </a:xfrm>
          <a:prstGeom prst="rect">
            <a:avLst/>
          </a:prstGeom>
          <a:noFill/>
          <a:ln>
            <a:noFill/>
          </a:ln>
        </p:spPr>
      </p:pic>
      <p:pic>
        <p:nvPicPr>
          <p:cNvPr id="300" name="Google Shape;300;p37"/>
          <p:cNvPicPr preferRelativeResize="0"/>
          <p:nvPr/>
        </p:nvPicPr>
        <p:blipFill rotWithShape="1">
          <a:blip r:embed="rId9">
            <a:alphaModFix/>
          </a:blip>
          <a:srcRect/>
          <a:stretch/>
        </p:blipFill>
        <p:spPr>
          <a:xfrm>
            <a:off x="271463" y="2869883"/>
            <a:ext cx="1524000" cy="1047750"/>
          </a:xfrm>
          <a:prstGeom prst="rect">
            <a:avLst/>
          </a:prstGeom>
          <a:noFill/>
          <a:ln>
            <a:noFill/>
          </a:ln>
        </p:spPr>
      </p:pic>
      <p:pic>
        <p:nvPicPr>
          <p:cNvPr id="301" name="Google Shape;301;p37" descr="Image result for LARKR"/>
          <p:cNvPicPr preferRelativeResize="0"/>
          <p:nvPr/>
        </p:nvPicPr>
        <p:blipFill rotWithShape="1">
          <a:blip r:embed="rId10">
            <a:alphaModFix/>
          </a:blip>
          <a:srcRect t="27574" b="26091"/>
          <a:stretch/>
        </p:blipFill>
        <p:spPr>
          <a:xfrm>
            <a:off x="226642" y="1545909"/>
            <a:ext cx="1905000" cy="882650"/>
          </a:xfrm>
          <a:prstGeom prst="rect">
            <a:avLst/>
          </a:prstGeom>
          <a:noFill/>
          <a:ln>
            <a:noFill/>
          </a:ln>
        </p:spPr>
      </p:pic>
      <p:grpSp>
        <p:nvGrpSpPr>
          <p:cNvPr id="302" name="Google Shape;302;p37"/>
          <p:cNvGrpSpPr/>
          <p:nvPr/>
        </p:nvGrpSpPr>
        <p:grpSpPr>
          <a:xfrm>
            <a:off x="3702094" y="3195881"/>
            <a:ext cx="1564957" cy="1305476"/>
            <a:chOff x="7243416" y="5349240"/>
            <a:chExt cx="1739611" cy="1366718"/>
          </a:xfrm>
        </p:grpSpPr>
        <p:pic>
          <p:nvPicPr>
            <p:cNvPr id="303" name="Google Shape;303;p37"/>
            <p:cNvPicPr preferRelativeResize="0"/>
            <p:nvPr/>
          </p:nvPicPr>
          <p:blipFill rotWithShape="1">
            <a:blip r:embed="rId11">
              <a:alphaModFix/>
            </a:blip>
            <a:srcRect/>
            <a:stretch/>
          </p:blipFill>
          <p:spPr>
            <a:xfrm>
              <a:off x="7243416" y="5349240"/>
              <a:ext cx="1739611" cy="1066800"/>
            </a:xfrm>
            <a:prstGeom prst="rect">
              <a:avLst/>
            </a:prstGeom>
            <a:noFill/>
            <a:ln>
              <a:noFill/>
            </a:ln>
          </p:spPr>
        </p:pic>
        <p:sp>
          <p:nvSpPr>
            <p:cNvPr id="304" name="Google Shape;304;p37"/>
            <p:cNvSpPr txBox="1"/>
            <p:nvPr/>
          </p:nvSpPr>
          <p:spPr>
            <a:xfrm>
              <a:off x="7378051" y="6346626"/>
              <a:ext cx="147033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LEVEL Frames</a:t>
              </a:r>
              <a:endParaRPr/>
            </a:p>
          </p:txBody>
        </p:sp>
      </p:grpSp>
      <p:pic>
        <p:nvPicPr>
          <p:cNvPr id="305" name="Google Shape;305;p37" descr="Image result for tahoe daily tribune"/>
          <p:cNvPicPr preferRelativeResize="0"/>
          <p:nvPr/>
        </p:nvPicPr>
        <p:blipFill rotWithShape="1">
          <a:blip r:embed="rId12">
            <a:alphaModFix/>
          </a:blip>
          <a:srcRect l="12267" t="24071" r="9846" b="25272"/>
          <a:stretch/>
        </p:blipFill>
        <p:spPr>
          <a:xfrm>
            <a:off x="0" y="5410482"/>
            <a:ext cx="2225646" cy="1447518"/>
          </a:xfrm>
          <a:prstGeom prst="rect">
            <a:avLst/>
          </a:prstGeom>
          <a:noFill/>
          <a:ln>
            <a:noFill/>
          </a:ln>
        </p:spPr>
      </p:pic>
      <p:pic>
        <p:nvPicPr>
          <p:cNvPr id="306" name="Google Shape;306;p37" descr="Image result for california dept of technology"/>
          <p:cNvPicPr preferRelativeResize="0"/>
          <p:nvPr/>
        </p:nvPicPr>
        <p:blipFill rotWithShape="1">
          <a:blip r:embed="rId13">
            <a:alphaModFix/>
          </a:blip>
          <a:srcRect/>
          <a:stretch/>
        </p:blipFill>
        <p:spPr>
          <a:xfrm>
            <a:off x="343486" y="3878498"/>
            <a:ext cx="1496936" cy="1496936"/>
          </a:xfrm>
          <a:prstGeom prst="rect">
            <a:avLst/>
          </a:prstGeom>
          <a:noFill/>
          <a:ln>
            <a:noFill/>
          </a:ln>
        </p:spPr>
      </p:pic>
      <p:grpSp>
        <p:nvGrpSpPr>
          <p:cNvPr id="307" name="Google Shape;307;p37"/>
          <p:cNvGrpSpPr/>
          <p:nvPr/>
        </p:nvGrpSpPr>
        <p:grpSpPr>
          <a:xfrm>
            <a:off x="10569869" y="4575373"/>
            <a:ext cx="1567861" cy="2086371"/>
            <a:chOff x="316523" y="0"/>
            <a:chExt cx="4158761" cy="5530363"/>
          </a:xfrm>
        </p:grpSpPr>
        <p:pic>
          <p:nvPicPr>
            <p:cNvPr id="308" name="Google Shape;308;p37"/>
            <p:cNvPicPr preferRelativeResize="0"/>
            <p:nvPr/>
          </p:nvPicPr>
          <p:blipFill rotWithShape="1">
            <a:blip r:embed="rId14">
              <a:alphaModFix/>
            </a:blip>
            <a:srcRect l="22670" t="16805" r="18660" b="15127"/>
            <a:stretch/>
          </p:blipFill>
          <p:spPr>
            <a:xfrm>
              <a:off x="316523" y="862379"/>
              <a:ext cx="4158761" cy="4667984"/>
            </a:xfrm>
            <a:prstGeom prst="rect">
              <a:avLst/>
            </a:prstGeom>
            <a:noFill/>
            <a:ln>
              <a:noFill/>
            </a:ln>
          </p:spPr>
        </p:pic>
        <p:pic>
          <p:nvPicPr>
            <p:cNvPr id="309" name="Google Shape;309;p37"/>
            <p:cNvPicPr preferRelativeResize="0"/>
            <p:nvPr/>
          </p:nvPicPr>
          <p:blipFill rotWithShape="1">
            <a:blip r:embed="rId15">
              <a:alphaModFix/>
            </a:blip>
            <a:srcRect/>
            <a:stretch/>
          </p:blipFill>
          <p:spPr>
            <a:xfrm>
              <a:off x="703384" y="0"/>
              <a:ext cx="3771900" cy="981075"/>
            </a:xfrm>
            <a:prstGeom prst="rect">
              <a:avLst/>
            </a:prstGeom>
            <a:noFill/>
            <a:ln>
              <a:noFill/>
            </a:ln>
          </p:spPr>
        </p:pic>
      </p:grpSp>
      <p:pic>
        <p:nvPicPr>
          <p:cNvPr id="310" name="Google Shape;310;p37" descr="http://www.tahoeheritage.org/wp-content/uploads/2013/05/sm-twig-logo-b-w-300x134.jpg"/>
          <p:cNvPicPr preferRelativeResize="0"/>
          <p:nvPr/>
        </p:nvPicPr>
        <p:blipFill rotWithShape="1">
          <a:blip r:embed="rId16">
            <a:alphaModFix/>
          </a:blip>
          <a:srcRect/>
          <a:stretch/>
        </p:blipFill>
        <p:spPr>
          <a:xfrm>
            <a:off x="10569869" y="3680724"/>
            <a:ext cx="1429569" cy="638541"/>
          </a:xfrm>
          <a:prstGeom prst="rect">
            <a:avLst/>
          </a:prstGeom>
          <a:noFill/>
          <a:ln>
            <a:noFill/>
          </a:ln>
        </p:spPr>
      </p:pic>
      <p:pic>
        <p:nvPicPr>
          <p:cNvPr id="311" name="Google Shape;311;p37" descr="http://www.acec-ca-sierra.org/wp-content/uploads/2016/02/Sage-Engineers.png"/>
          <p:cNvPicPr preferRelativeResize="0"/>
          <p:nvPr/>
        </p:nvPicPr>
        <p:blipFill rotWithShape="1">
          <a:blip r:embed="rId17">
            <a:alphaModFix/>
          </a:blip>
          <a:srcRect/>
          <a:stretch/>
        </p:blipFill>
        <p:spPr>
          <a:xfrm>
            <a:off x="2131642" y="4505395"/>
            <a:ext cx="1808125" cy="672657"/>
          </a:xfrm>
          <a:prstGeom prst="rect">
            <a:avLst/>
          </a:prstGeom>
          <a:noFill/>
          <a:ln>
            <a:noFill/>
          </a:ln>
        </p:spPr>
      </p:pic>
      <p:pic>
        <p:nvPicPr>
          <p:cNvPr id="312" name="Google Shape;312;p37" descr="http://gabbartandwoods.com/wp-content/uploads/2017/02/logos-three.png"/>
          <p:cNvPicPr preferRelativeResize="0"/>
          <p:nvPr/>
        </p:nvPicPr>
        <p:blipFill rotWithShape="1">
          <a:blip r:embed="rId18">
            <a:alphaModFix/>
          </a:blip>
          <a:srcRect/>
          <a:stretch/>
        </p:blipFill>
        <p:spPr>
          <a:xfrm>
            <a:off x="2164813" y="6228036"/>
            <a:ext cx="3817620" cy="416757"/>
          </a:xfrm>
          <a:prstGeom prst="rect">
            <a:avLst/>
          </a:prstGeom>
          <a:noFill/>
          <a:ln>
            <a:noFill/>
          </a:ln>
        </p:spPr>
      </p:pic>
      <p:pic>
        <p:nvPicPr>
          <p:cNvPr id="313" name="Google Shape;313;p37" descr="SimulTrans"/>
          <p:cNvPicPr preferRelativeResize="0"/>
          <p:nvPr/>
        </p:nvPicPr>
        <p:blipFill rotWithShape="1">
          <a:blip r:embed="rId19">
            <a:alphaModFix/>
          </a:blip>
          <a:srcRect/>
          <a:stretch/>
        </p:blipFill>
        <p:spPr>
          <a:xfrm>
            <a:off x="2087402" y="5402308"/>
            <a:ext cx="2204148" cy="612521"/>
          </a:xfrm>
          <a:prstGeom prst="rect">
            <a:avLst/>
          </a:prstGeom>
          <a:noFill/>
          <a:ln>
            <a:noFill/>
          </a:ln>
        </p:spPr>
      </p:pic>
      <p:pic>
        <p:nvPicPr>
          <p:cNvPr id="314" name="Google Shape;314;p37" descr="Image result for allaboard co"/>
          <p:cNvPicPr preferRelativeResize="0"/>
          <p:nvPr/>
        </p:nvPicPr>
        <p:blipFill rotWithShape="1">
          <a:blip r:embed="rId20">
            <a:alphaModFix/>
          </a:blip>
          <a:srcRect/>
          <a:stretch/>
        </p:blipFill>
        <p:spPr>
          <a:xfrm>
            <a:off x="184327" y="2266809"/>
            <a:ext cx="2180986" cy="528889"/>
          </a:xfrm>
          <a:prstGeom prst="rect">
            <a:avLst/>
          </a:prstGeom>
          <a:noFill/>
          <a:ln>
            <a:noFill/>
          </a:ln>
        </p:spPr>
      </p:pic>
      <p:pic>
        <p:nvPicPr>
          <p:cNvPr id="315" name="Google Shape;315;p37" descr="Image result for hatchback creative"/>
          <p:cNvPicPr preferRelativeResize="0"/>
          <p:nvPr/>
        </p:nvPicPr>
        <p:blipFill rotWithShape="1">
          <a:blip r:embed="rId21">
            <a:alphaModFix/>
          </a:blip>
          <a:srcRect/>
          <a:stretch/>
        </p:blipFill>
        <p:spPr>
          <a:xfrm>
            <a:off x="2546196" y="1439134"/>
            <a:ext cx="1236345" cy="1236345"/>
          </a:xfrm>
          <a:prstGeom prst="rect">
            <a:avLst/>
          </a:prstGeom>
          <a:noFill/>
          <a:ln>
            <a:noFill/>
          </a:ln>
        </p:spPr>
      </p:pic>
      <p:pic>
        <p:nvPicPr>
          <p:cNvPr id="316" name="Google Shape;316;p37" descr="Image result for live violence free"/>
          <p:cNvPicPr preferRelativeResize="0"/>
          <p:nvPr/>
        </p:nvPicPr>
        <p:blipFill rotWithShape="1">
          <a:blip r:embed="rId22">
            <a:alphaModFix/>
          </a:blip>
          <a:srcRect l="13016" t="21202" r="11783" b="29567"/>
          <a:stretch/>
        </p:blipFill>
        <p:spPr>
          <a:xfrm>
            <a:off x="8389620" y="5662772"/>
            <a:ext cx="2034582" cy="998972"/>
          </a:xfrm>
          <a:prstGeom prst="rect">
            <a:avLst/>
          </a:prstGeom>
          <a:noFill/>
          <a:ln>
            <a:noFill/>
          </a:ln>
        </p:spPr>
      </p:pic>
      <p:pic>
        <p:nvPicPr>
          <p:cNvPr id="317" name="Google Shape;317;p37" descr="Image result for league to save lake tahoe"/>
          <p:cNvPicPr preferRelativeResize="0"/>
          <p:nvPr/>
        </p:nvPicPr>
        <p:blipFill rotWithShape="1">
          <a:blip r:embed="rId23">
            <a:alphaModFix/>
          </a:blip>
          <a:srcRect/>
          <a:stretch/>
        </p:blipFill>
        <p:spPr>
          <a:xfrm>
            <a:off x="8389620" y="4263807"/>
            <a:ext cx="1933269" cy="1258558"/>
          </a:xfrm>
          <a:prstGeom prst="rect">
            <a:avLst/>
          </a:prstGeom>
          <a:noFill/>
          <a:ln>
            <a:noFill/>
          </a:ln>
        </p:spPr>
      </p:pic>
      <p:pic>
        <p:nvPicPr>
          <p:cNvPr id="318" name="Google Shape;318;p37" descr="Image result for national forest foundation"/>
          <p:cNvPicPr preferRelativeResize="0"/>
          <p:nvPr/>
        </p:nvPicPr>
        <p:blipFill rotWithShape="1">
          <a:blip r:embed="rId24">
            <a:alphaModFix/>
          </a:blip>
          <a:srcRect/>
          <a:stretch/>
        </p:blipFill>
        <p:spPr>
          <a:xfrm>
            <a:off x="8201158" y="3129332"/>
            <a:ext cx="2077742" cy="902177"/>
          </a:xfrm>
          <a:prstGeom prst="rect">
            <a:avLst/>
          </a:prstGeom>
          <a:noFill/>
          <a:ln>
            <a:noFill/>
          </a:ln>
        </p:spPr>
      </p:pic>
      <p:pic>
        <p:nvPicPr>
          <p:cNvPr id="319" name="Google Shape;319;p37" descr="Image result for SOS Outreach"/>
          <p:cNvPicPr preferRelativeResize="0"/>
          <p:nvPr/>
        </p:nvPicPr>
        <p:blipFill rotWithShape="1">
          <a:blip r:embed="rId25">
            <a:alphaModFix/>
          </a:blip>
          <a:srcRect/>
          <a:stretch/>
        </p:blipFill>
        <p:spPr>
          <a:xfrm>
            <a:off x="10789329" y="877310"/>
            <a:ext cx="1213258" cy="1348749"/>
          </a:xfrm>
          <a:prstGeom prst="rect">
            <a:avLst/>
          </a:prstGeom>
          <a:noFill/>
          <a:ln>
            <a:noFill/>
          </a:ln>
        </p:spPr>
      </p:pic>
      <p:pic>
        <p:nvPicPr>
          <p:cNvPr id="320" name="Google Shape;320;p37" descr="Image result for tahoe arts alliance"/>
          <p:cNvPicPr preferRelativeResize="0"/>
          <p:nvPr/>
        </p:nvPicPr>
        <p:blipFill rotWithShape="1">
          <a:blip r:embed="rId26">
            <a:alphaModFix/>
          </a:blip>
          <a:srcRect/>
          <a:stretch/>
        </p:blipFill>
        <p:spPr>
          <a:xfrm>
            <a:off x="9098292" y="1421644"/>
            <a:ext cx="1658711" cy="1957288"/>
          </a:xfrm>
          <a:prstGeom prst="rect">
            <a:avLst/>
          </a:prstGeom>
          <a:noFill/>
          <a:ln>
            <a:noFill/>
          </a:ln>
        </p:spPr>
      </p:pic>
      <p:pic>
        <p:nvPicPr>
          <p:cNvPr id="321" name="Google Shape;321;p37" descr="Image result for ameriprise financial"/>
          <p:cNvPicPr preferRelativeResize="0"/>
          <p:nvPr/>
        </p:nvPicPr>
        <p:blipFill rotWithShape="1">
          <a:blip r:embed="rId27">
            <a:alphaModFix/>
          </a:blip>
          <a:srcRect t="11075" b="34314"/>
          <a:stretch/>
        </p:blipFill>
        <p:spPr>
          <a:xfrm>
            <a:off x="3462364" y="469367"/>
            <a:ext cx="2399027" cy="874196"/>
          </a:xfrm>
          <a:prstGeom prst="rect">
            <a:avLst/>
          </a:prstGeom>
          <a:noFill/>
          <a:ln>
            <a:noFill/>
          </a:ln>
        </p:spPr>
      </p:pic>
      <p:pic>
        <p:nvPicPr>
          <p:cNvPr id="322" name="Google Shape;322;p37" descr="Image result for wells fargo logo"/>
          <p:cNvPicPr preferRelativeResize="0"/>
          <p:nvPr/>
        </p:nvPicPr>
        <p:blipFill rotWithShape="1">
          <a:blip r:embed="rId28">
            <a:alphaModFix/>
          </a:blip>
          <a:srcRect/>
          <a:stretch/>
        </p:blipFill>
        <p:spPr>
          <a:xfrm>
            <a:off x="3919166" y="1395226"/>
            <a:ext cx="863635" cy="863635"/>
          </a:xfrm>
          <a:prstGeom prst="rect">
            <a:avLst/>
          </a:prstGeom>
          <a:noFill/>
          <a:ln>
            <a:noFill/>
          </a:ln>
        </p:spPr>
      </p:pic>
      <p:pic>
        <p:nvPicPr>
          <p:cNvPr id="323" name="Google Shape;323;p37" descr="Image result for spatial informatics group"/>
          <p:cNvPicPr preferRelativeResize="0"/>
          <p:nvPr/>
        </p:nvPicPr>
        <p:blipFill rotWithShape="1">
          <a:blip r:embed="rId29">
            <a:alphaModFix/>
          </a:blip>
          <a:srcRect/>
          <a:stretch/>
        </p:blipFill>
        <p:spPr>
          <a:xfrm>
            <a:off x="5264987" y="1422058"/>
            <a:ext cx="1818636" cy="1224900"/>
          </a:xfrm>
          <a:prstGeom prst="rect">
            <a:avLst/>
          </a:prstGeom>
          <a:noFill/>
          <a:ln>
            <a:noFill/>
          </a:ln>
        </p:spPr>
      </p:pic>
      <p:pic>
        <p:nvPicPr>
          <p:cNvPr id="324" name="Google Shape;324;p37" descr="Image result for wilson public affairs logo"/>
          <p:cNvPicPr preferRelativeResize="0"/>
          <p:nvPr/>
        </p:nvPicPr>
        <p:blipFill rotWithShape="1">
          <a:blip r:embed="rId30">
            <a:alphaModFix/>
          </a:blip>
          <a:srcRect l="26050" t="39790" r="25811" b="40331"/>
          <a:stretch/>
        </p:blipFill>
        <p:spPr>
          <a:xfrm>
            <a:off x="4004125" y="4490366"/>
            <a:ext cx="2095343" cy="865281"/>
          </a:xfrm>
          <a:prstGeom prst="rect">
            <a:avLst/>
          </a:prstGeom>
          <a:noFill/>
          <a:ln>
            <a:noFill/>
          </a:ln>
        </p:spPr>
      </p:pic>
      <p:pic>
        <p:nvPicPr>
          <p:cNvPr id="325" name="Google Shape;325;p37" descr="Image result for mobo law"/>
          <p:cNvPicPr preferRelativeResize="0"/>
          <p:nvPr/>
        </p:nvPicPr>
        <p:blipFill rotWithShape="1">
          <a:blip r:embed="rId31">
            <a:alphaModFix/>
          </a:blip>
          <a:srcRect l="21807" t="18101" r="23921" b="16350"/>
          <a:stretch/>
        </p:blipFill>
        <p:spPr>
          <a:xfrm>
            <a:off x="5414127" y="2850484"/>
            <a:ext cx="1208722" cy="1459875"/>
          </a:xfrm>
          <a:prstGeom prst="rect">
            <a:avLst/>
          </a:prstGeom>
          <a:noFill/>
          <a:ln>
            <a:noFill/>
          </a:ln>
        </p:spPr>
      </p:pic>
      <p:pic>
        <p:nvPicPr>
          <p:cNvPr id="326" name="Google Shape;326;p37"/>
          <p:cNvPicPr preferRelativeResize="0"/>
          <p:nvPr/>
        </p:nvPicPr>
        <p:blipFill rotWithShape="1">
          <a:blip r:embed="rId32">
            <a:alphaModFix/>
          </a:blip>
          <a:srcRect/>
          <a:stretch/>
        </p:blipFill>
        <p:spPr>
          <a:xfrm>
            <a:off x="10230583" y="143925"/>
            <a:ext cx="1961417" cy="657176"/>
          </a:xfrm>
          <a:prstGeom prst="rect">
            <a:avLst/>
          </a:prstGeom>
          <a:noFill/>
          <a:ln>
            <a:noFill/>
          </a:ln>
        </p:spPr>
      </p:pic>
      <p:pic>
        <p:nvPicPr>
          <p:cNvPr id="327" name="Google Shape;327;p37"/>
          <p:cNvPicPr preferRelativeResize="0"/>
          <p:nvPr/>
        </p:nvPicPr>
        <p:blipFill rotWithShape="1">
          <a:blip r:embed="rId33">
            <a:alphaModFix/>
          </a:blip>
          <a:srcRect/>
          <a:stretch/>
        </p:blipFill>
        <p:spPr>
          <a:xfrm>
            <a:off x="4484573" y="5450884"/>
            <a:ext cx="2599049" cy="501907"/>
          </a:xfrm>
          <a:prstGeom prst="rect">
            <a:avLst/>
          </a:prstGeom>
          <a:noFill/>
          <a:ln>
            <a:noFill/>
          </a:ln>
        </p:spPr>
      </p:pic>
      <p:pic>
        <p:nvPicPr>
          <p:cNvPr id="328" name="Google Shape;328;p37" descr="Image result for limebike logo"/>
          <p:cNvPicPr preferRelativeResize="0"/>
          <p:nvPr/>
        </p:nvPicPr>
        <p:blipFill rotWithShape="1">
          <a:blip r:embed="rId34">
            <a:alphaModFix/>
          </a:blip>
          <a:srcRect/>
          <a:stretch/>
        </p:blipFill>
        <p:spPr>
          <a:xfrm>
            <a:off x="6173648" y="708998"/>
            <a:ext cx="1042068" cy="859706"/>
          </a:xfrm>
          <a:prstGeom prst="rect">
            <a:avLst/>
          </a:prstGeom>
          <a:noFill/>
          <a:ln>
            <a:noFill/>
          </a:ln>
        </p:spPr>
      </p:pic>
      <p:pic>
        <p:nvPicPr>
          <p:cNvPr id="329" name="Google Shape;329;p37" descr="Image result for tcs digital marketing"/>
          <p:cNvPicPr preferRelativeResize="0"/>
          <p:nvPr/>
        </p:nvPicPr>
        <p:blipFill rotWithShape="1">
          <a:blip r:embed="rId35">
            <a:alphaModFix/>
          </a:blip>
          <a:srcRect t="28255" b="28141"/>
          <a:stretch/>
        </p:blipFill>
        <p:spPr>
          <a:xfrm>
            <a:off x="6250072" y="6103648"/>
            <a:ext cx="1526344" cy="665531"/>
          </a:xfrm>
          <a:prstGeom prst="rect">
            <a:avLst/>
          </a:prstGeom>
          <a:noFill/>
          <a:ln>
            <a:noFill/>
          </a:ln>
        </p:spPr>
      </p:pic>
      <p:pic>
        <p:nvPicPr>
          <p:cNvPr id="330" name="Google Shape;330;p37" descr="Image result for birksun"/>
          <p:cNvPicPr preferRelativeResize="0"/>
          <p:nvPr/>
        </p:nvPicPr>
        <p:blipFill rotWithShape="1">
          <a:blip r:embed="rId36">
            <a:alphaModFix/>
          </a:blip>
          <a:srcRect l="10572" t="34549" r="8298" b="35761"/>
          <a:stretch/>
        </p:blipFill>
        <p:spPr>
          <a:xfrm>
            <a:off x="3219529" y="12063"/>
            <a:ext cx="1968881" cy="720536"/>
          </a:xfrm>
          <a:prstGeom prst="rect">
            <a:avLst/>
          </a:prstGeom>
          <a:noFill/>
          <a:ln>
            <a:noFill/>
          </a:ln>
        </p:spPr>
      </p:pic>
      <p:pic>
        <p:nvPicPr>
          <p:cNvPr id="331" name="Google Shape;331;p37" descr="Image result for calorie cloud"/>
          <p:cNvPicPr preferRelativeResize="0"/>
          <p:nvPr/>
        </p:nvPicPr>
        <p:blipFill rotWithShape="1">
          <a:blip r:embed="rId37">
            <a:alphaModFix/>
          </a:blip>
          <a:srcRect/>
          <a:stretch/>
        </p:blipFill>
        <p:spPr>
          <a:xfrm>
            <a:off x="5784097" y="112236"/>
            <a:ext cx="1988813" cy="635768"/>
          </a:xfrm>
          <a:prstGeom prst="rect">
            <a:avLst/>
          </a:prstGeom>
          <a:noFill/>
          <a:ln>
            <a:noFill/>
          </a:ln>
        </p:spPr>
      </p:pic>
      <p:pic>
        <p:nvPicPr>
          <p:cNvPr id="332" name="Google Shape;332;p37" descr="Image result for sierra club"/>
          <p:cNvPicPr preferRelativeResize="0"/>
          <p:nvPr/>
        </p:nvPicPr>
        <p:blipFill rotWithShape="1">
          <a:blip r:embed="rId38">
            <a:alphaModFix/>
          </a:blip>
          <a:srcRect/>
          <a:stretch/>
        </p:blipFill>
        <p:spPr>
          <a:xfrm>
            <a:off x="8327266" y="1489118"/>
            <a:ext cx="759872" cy="1186361"/>
          </a:xfrm>
          <a:prstGeom prst="rect">
            <a:avLst/>
          </a:prstGeom>
          <a:noFill/>
          <a:ln>
            <a:noFill/>
          </a:ln>
        </p:spPr>
      </p:pic>
      <p:pic>
        <p:nvPicPr>
          <p:cNvPr id="333" name="Google Shape;333;p37" descr="El Dorado Arts Council"/>
          <p:cNvPicPr preferRelativeResize="0"/>
          <p:nvPr/>
        </p:nvPicPr>
        <p:blipFill rotWithShape="1">
          <a:blip r:embed="rId39">
            <a:alphaModFix/>
          </a:blip>
          <a:srcRect/>
          <a:stretch/>
        </p:blipFill>
        <p:spPr>
          <a:xfrm>
            <a:off x="8260334" y="186087"/>
            <a:ext cx="2267202" cy="332800"/>
          </a:xfrm>
          <a:prstGeom prst="rect">
            <a:avLst/>
          </a:prstGeom>
          <a:noFill/>
          <a:ln>
            <a:noFill/>
          </a:ln>
        </p:spPr>
      </p:pic>
      <p:pic>
        <p:nvPicPr>
          <p:cNvPr id="334" name="Google Shape;334;p37" descr="Image result for five ten logo"/>
          <p:cNvPicPr preferRelativeResize="0"/>
          <p:nvPr/>
        </p:nvPicPr>
        <p:blipFill rotWithShape="1">
          <a:blip r:embed="rId40">
            <a:alphaModFix/>
          </a:blip>
          <a:srcRect l="17091" r="18371"/>
          <a:stretch/>
        </p:blipFill>
        <p:spPr>
          <a:xfrm>
            <a:off x="6698403" y="3321012"/>
            <a:ext cx="1074507" cy="1092429"/>
          </a:xfrm>
          <a:prstGeom prst="rect">
            <a:avLst/>
          </a:prstGeom>
          <a:noFill/>
          <a:ln>
            <a:noFill/>
          </a:ln>
        </p:spPr>
      </p:pic>
      <p:pic>
        <p:nvPicPr>
          <p:cNvPr id="335" name="Google Shape;335;p37" descr="Image result for goengineer logo"/>
          <p:cNvPicPr preferRelativeResize="0"/>
          <p:nvPr/>
        </p:nvPicPr>
        <p:blipFill rotWithShape="1">
          <a:blip r:embed="rId41">
            <a:alphaModFix/>
          </a:blip>
          <a:srcRect/>
          <a:stretch/>
        </p:blipFill>
        <p:spPr>
          <a:xfrm>
            <a:off x="6346448" y="4533456"/>
            <a:ext cx="1666909" cy="878817"/>
          </a:xfrm>
          <a:prstGeom prst="rect">
            <a:avLst/>
          </a:prstGeom>
          <a:noFill/>
          <a:ln>
            <a:noFill/>
          </a:ln>
        </p:spPr>
      </p:pic>
      <p:pic>
        <p:nvPicPr>
          <p:cNvPr id="336" name="Google Shape;336;p37" descr="Image result for quadrotech solutions"/>
          <p:cNvPicPr preferRelativeResize="0"/>
          <p:nvPr/>
        </p:nvPicPr>
        <p:blipFill rotWithShape="1">
          <a:blip r:embed="rId42">
            <a:alphaModFix/>
          </a:blip>
          <a:srcRect/>
          <a:stretch/>
        </p:blipFill>
        <p:spPr>
          <a:xfrm>
            <a:off x="3869581" y="2401150"/>
            <a:ext cx="1563042" cy="606900"/>
          </a:xfrm>
          <a:prstGeom prst="rect">
            <a:avLst/>
          </a:prstGeom>
          <a:noFill/>
          <a:ln>
            <a:noFill/>
          </a:ln>
        </p:spPr>
      </p:pic>
      <p:sp>
        <p:nvSpPr>
          <p:cNvPr id="337" name="Google Shape;337;p37" descr="Image result for filamen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8" name="Google Shape;338;p37" descr="Image result for filament co logo"/>
          <p:cNvPicPr preferRelativeResize="0"/>
          <p:nvPr/>
        </p:nvPicPr>
        <p:blipFill rotWithShape="1">
          <a:blip r:embed="rId43">
            <a:alphaModFix/>
          </a:blip>
          <a:srcRect/>
          <a:stretch/>
        </p:blipFill>
        <p:spPr>
          <a:xfrm>
            <a:off x="6723688" y="2386932"/>
            <a:ext cx="951401" cy="951401"/>
          </a:xfrm>
          <a:prstGeom prst="rect">
            <a:avLst/>
          </a:prstGeom>
          <a:noFill/>
          <a:ln>
            <a:noFill/>
          </a:ln>
        </p:spPr>
      </p:pic>
    </p:spTree>
    <p:extLst>
      <p:ext uri="{BB962C8B-B14F-4D97-AF65-F5344CB8AC3E}">
        <p14:creationId xmlns:p14="http://schemas.microsoft.com/office/powerpoint/2010/main" val="1230234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232410" y="331470"/>
            <a:ext cx="10515600" cy="10170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3600" b="1" i="0" u="none" strike="noStrike" cap="none">
                <a:solidFill>
                  <a:schemeClr val="dk1"/>
                </a:solidFill>
                <a:latin typeface="Calibri"/>
                <a:ea typeface="Calibri"/>
                <a:cs typeface="Calibri"/>
                <a:sym typeface="Calibri"/>
              </a:rPr>
              <a:t>A Community Center for Innovation</a:t>
            </a:r>
            <a:endParaRPr/>
          </a:p>
        </p:txBody>
      </p:sp>
      <p:pic>
        <p:nvPicPr>
          <p:cNvPr id="168" name="Google Shape;168;p23"/>
          <p:cNvPicPr preferRelativeResize="0"/>
          <p:nvPr/>
        </p:nvPicPr>
        <p:blipFill rotWithShape="1">
          <a:blip r:embed="rId3">
            <a:alphaModFix/>
          </a:blip>
          <a:srcRect/>
          <a:stretch/>
        </p:blipFill>
        <p:spPr>
          <a:xfrm>
            <a:off x="0" y="1759987"/>
            <a:ext cx="12192000" cy="36466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4"/>
          <p:cNvSpPr txBox="1">
            <a:spLocks noGrp="1"/>
          </p:cNvSpPr>
          <p:nvPr>
            <p:ph type="title"/>
          </p:nvPr>
        </p:nvSpPr>
        <p:spPr>
          <a:xfrm>
            <a:off x="1445417" y="750277"/>
            <a:ext cx="9302752" cy="299290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The whole is greater than the sum of its parts</a:t>
            </a:r>
            <a:endParaRPr/>
          </a:p>
        </p:txBody>
      </p:sp>
      <p:sp>
        <p:nvSpPr>
          <p:cNvPr id="175" name="Google Shape;175;p24"/>
          <p:cNvSpPr txBox="1">
            <a:spLocks noGrp="1"/>
          </p:cNvSpPr>
          <p:nvPr>
            <p:ph type="body" idx="1"/>
          </p:nvPr>
        </p:nvSpPr>
        <p:spPr>
          <a:xfrm>
            <a:off x="1720644" y="3610032"/>
            <a:ext cx="8752299" cy="532749"/>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Calibri"/>
                <a:ea typeface="Calibri"/>
                <a:cs typeface="Calibri"/>
                <a:sym typeface="Calibri"/>
              </a:rPr>
              <a:t>Aristotle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5141912" y="-2"/>
            <a:ext cx="7050087" cy="136227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5400"/>
              <a:buFont typeface="Calibri"/>
              <a:buNone/>
            </a:pPr>
            <a:r>
              <a:rPr lang="en-US" sz="5400" b="0" i="0" u="none" strike="noStrike" cap="none">
                <a:solidFill>
                  <a:schemeClr val="dk1"/>
                </a:solidFill>
                <a:latin typeface="Calibri"/>
                <a:ea typeface="Calibri"/>
                <a:cs typeface="Calibri"/>
                <a:sym typeface="Calibri"/>
              </a:rPr>
              <a:t>What is an ecosystem?</a:t>
            </a:r>
            <a:endParaRPr/>
          </a:p>
        </p:txBody>
      </p:sp>
      <p:sp>
        <p:nvSpPr>
          <p:cNvPr id="188" name="Google Shape;188;p26"/>
          <p:cNvSpPr txBox="1">
            <a:spLocks noGrp="1"/>
          </p:cNvSpPr>
          <p:nvPr>
            <p:ph type="body" idx="1"/>
          </p:nvPr>
        </p:nvSpPr>
        <p:spPr>
          <a:xfrm>
            <a:off x="5827695" y="1495697"/>
            <a:ext cx="5678519" cy="3355910"/>
          </a:xfrm>
          <a:prstGeom prst="rect">
            <a:avLst/>
          </a:prstGeom>
          <a:noFill/>
          <a:ln>
            <a:noFill/>
          </a:ln>
        </p:spPr>
        <p:txBody>
          <a:bodyPr spcFirstLastPara="1" wrap="square" lIns="91425" tIns="45700" rIns="91425" bIns="45700" anchor="t" anchorCtr="0">
            <a:noAutofit/>
          </a:bodyPr>
          <a:lstStyle/>
          <a:p>
            <a:pPr marL="36900" marR="0" lvl="0" indent="0" algn="ctr" rtl="0">
              <a:lnSpc>
                <a:spcPct val="90000"/>
              </a:lnSpc>
              <a:spcBef>
                <a:spcPts val="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“a complex network or interconnected system” </a:t>
            </a:r>
            <a:endParaRPr/>
          </a:p>
        </p:txBody>
      </p:sp>
      <p:sp>
        <p:nvSpPr>
          <p:cNvPr id="189" name="Google Shape;189;p26"/>
          <p:cNvSpPr txBox="1">
            <a:spLocks noGrp="1"/>
          </p:cNvSpPr>
          <p:nvPr>
            <p:ph type="body" idx="2"/>
          </p:nvPr>
        </p:nvSpPr>
        <p:spPr>
          <a:xfrm>
            <a:off x="0" y="6512107"/>
            <a:ext cx="3706889" cy="345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110"/>
              <a:buFont typeface="Arial"/>
              <a:buNone/>
            </a:pPr>
            <a:r>
              <a:rPr lang="en-US" sz="1110" b="0" i="0" u="none" strike="noStrike" cap="none">
                <a:solidFill>
                  <a:schemeClr val="dk1"/>
                </a:solidFill>
                <a:latin typeface="Calibri"/>
                <a:ea typeface="Calibri"/>
                <a:cs typeface="Calibri"/>
                <a:sym typeface="Calibri"/>
              </a:rPr>
              <a:t>Copyright (c) 2004 Richard Ling	</a:t>
            </a:r>
            <a:r>
              <a:rPr lang="en-US" sz="1110" b="1" i="0" u="none" strike="noStrike" cap="none">
                <a:solidFill>
                  <a:schemeClr val="dk1"/>
                </a:solidFill>
                <a:latin typeface="Calibri"/>
                <a:ea typeface="Calibri"/>
                <a:cs typeface="Calibri"/>
                <a:sym typeface="Calibri"/>
              </a:rPr>
              <a:t>www.rling.com</a:t>
            </a:r>
            <a:endParaRPr sz="1110" b="0" i="0" u="none" strike="noStrike" cap="none">
              <a:solidFill>
                <a:schemeClr val="dk1"/>
              </a:solidFill>
              <a:latin typeface="Calibri"/>
              <a:ea typeface="Calibri"/>
              <a:cs typeface="Calibri"/>
              <a:sym typeface="Calibri"/>
            </a:endParaRPr>
          </a:p>
        </p:txBody>
      </p:sp>
      <p:pic>
        <p:nvPicPr>
          <p:cNvPr id="190" name="Google Shape;190;p26" descr="Blue Linckia Starfish.JPG"/>
          <p:cNvPicPr preferRelativeResize="0"/>
          <p:nvPr/>
        </p:nvPicPr>
        <p:blipFill rotWithShape="1">
          <a:blip r:embed="rId3">
            <a:alphaModFix/>
          </a:blip>
          <a:srcRect/>
          <a:stretch/>
        </p:blipFill>
        <p:spPr>
          <a:xfrm>
            <a:off x="0" y="-1"/>
            <a:ext cx="5141913" cy="6512107"/>
          </a:xfrm>
          <a:prstGeom prst="rect">
            <a:avLst/>
          </a:prstGeom>
          <a:noFill/>
          <a:ln>
            <a:noFill/>
          </a:ln>
        </p:spPr>
      </p:pic>
      <p:grpSp>
        <p:nvGrpSpPr>
          <p:cNvPr id="191" name="Google Shape;191;p26"/>
          <p:cNvGrpSpPr/>
          <p:nvPr/>
        </p:nvGrpSpPr>
        <p:grpSpPr>
          <a:xfrm>
            <a:off x="6211263" y="2687948"/>
            <a:ext cx="4855805" cy="4165267"/>
            <a:chOff x="987753" y="-1520"/>
            <a:chExt cx="4546429" cy="4165267"/>
          </a:xfrm>
        </p:grpSpPr>
        <p:sp>
          <p:nvSpPr>
            <p:cNvPr id="192" name="Google Shape;192;p26"/>
            <p:cNvSpPr/>
            <p:nvPr/>
          </p:nvSpPr>
          <p:spPr>
            <a:xfrm>
              <a:off x="3963674" y="307056"/>
              <a:ext cx="1570508" cy="15705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txBox="1"/>
            <p:nvPr/>
          </p:nvSpPr>
          <p:spPr>
            <a:xfrm>
              <a:off x="3963674" y="307056"/>
              <a:ext cx="1570508" cy="1570508"/>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1"/>
                </a:buClr>
                <a:buSzPts val="2300"/>
                <a:buFont typeface="Calibri"/>
                <a:buNone/>
              </a:pPr>
              <a:r>
                <a:rPr lang="en-US" sz="2800" b="1" dirty="0">
                  <a:solidFill>
                    <a:schemeClr val="dk1"/>
                  </a:solidFill>
                  <a:effectLst>
                    <a:outerShdw blurRad="38100" dist="38100" dir="2700000" algn="tl">
                      <a:srgbClr val="000000">
                        <a:alpha val="43137"/>
                      </a:srgbClr>
                    </a:outerShdw>
                  </a:effectLst>
                  <a:latin typeface="Calibri"/>
                  <a:ea typeface="Calibri"/>
                  <a:cs typeface="Calibri"/>
                  <a:sym typeface="Calibri"/>
                </a:rPr>
                <a:t>Action</a:t>
              </a:r>
              <a:endParaRPr sz="2800" b="1" dirty="0">
                <a:effectLst>
                  <a:outerShdw blurRad="38100" dist="38100" dir="2700000" algn="tl">
                    <a:srgbClr val="000000">
                      <a:alpha val="43137"/>
                    </a:srgbClr>
                  </a:outerShdw>
                </a:effectLst>
              </a:endParaRPr>
            </a:p>
          </p:txBody>
        </p:sp>
        <p:sp>
          <p:nvSpPr>
            <p:cNvPr id="194" name="Google Shape;194;p26"/>
            <p:cNvSpPr/>
            <p:nvPr/>
          </p:nvSpPr>
          <p:spPr>
            <a:xfrm>
              <a:off x="1573107" y="-1520"/>
              <a:ext cx="3711785" cy="3711785"/>
            </a:xfrm>
            <a:custGeom>
              <a:avLst/>
              <a:gdLst/>
              <a:ahLst/>
              <a:cxnLst/>
              <a:rect l="l" t="t" r="r" b="b"/>
              <a:pathLst>
                <a:path w="120000" h="120000" extrusionOk="0">
                  <a:moveTo>
                    <a:pt x="113393" y="60813"/>
                  </a:moveTo>
                  <a:lnTo>
                    <a:pt x="113393" y="60813"/>
                  </a:lnTo>
                  <a:cubicBezTo>
                    <a:pt x="113156" y="76403"/>
                    <a:pt x="106117" y="91110"/>
                    <a:pt x="94124" y="101074"/>
                  </a:cubicBezTo>
                  <a:lnTo>
                    <a:pt x="97492" y="106676"/>
                  </a:lnTo>
                  <a:lnTo>
                    <a:pt x="84962" y="101524"/>
                  </a:lnTo>
                  <a:lnTo>
                    <a:pt x="85589" y="86876"/>
                  </a:lnTo>
                  <a:lnTo>
                    <a:pt x="88949" y="92466"/>
                  </a:lnTo>
                  <a:cubicBezTo>
                    <a:pt x="98033" y="84366"/>
                    <a:pt x="103308" y="72831"/>
                    <a:pt x="103493" y="60662"/>
                  </a:cubicBezTo>
                  <a:close/>
                </a:path>
              </a:pathLst>
            </a:custGeom>
            <a:solidFill>
              <a:schemeClr val="lt1"/>
            </a:solidFill>
            <a:ln w="19050" cap="flat" cmpd="sng">
              <a:solidFill>
                <a:srgbClr val="659C4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6"/>
            <p:cNvSpPr/>
            <p:nvPr/>
          </p:nvSpPr>
          <p:spPr>
            <a:xfrm>
              <a:off x="2643745" y="2593239"/>
              <a:ext cx="1570508" cy="15705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txBox="1"/>
            <p:nvPr/>
          </p:nvSpPr>
          <p:spPr>
            <a:xfrm>
              <a:off x="2643745" y="2593239"/>
              <a:ext cx="1570508" cy="1570508"/>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1"/>
                </a:buClr>
                <a:buSzPts val="2300"/>
                <a:buFont typeface="Calibri"/>
                <a:buNone/>
              </a:pPr>
              <a:r>
                <a:rPr lang="en-US" sz="2800" b="1" dirty="0">
                  <a:solidFill>
                    <a:schemeClr val="dk1"/>
                  </a:solidFill>
                  <a:effectLst>
                    <a:outerShdw blurRad="38100" dist="38100" dir="2700000" algn="tl">
                      <a:srgbClr val="000000">
                        <a:alpha val="43137"/>
                      </a:srgbClr>
                    </a:outerShdw>
                  </a:effectLst>
                  <a:latin typeface="Calibri"/>
                  <a:ea typeface="Calibri"/>
                  <a:cs typeface="Calibri"/>
                  <a:sym typeface="Calibri"/>
                </a:rPr>
                <a:t>Reaction</a:t>
              </a:r>
              <a:endParaRPr sz="2800" b="1" dirty="0">
                <a:effectLst>
                  <a:outerShdw blurRad="38100" dist="38100" dir="2700000" algn="tl">
                    <a:srgbClr val="000000">
                      <a:alpha val="43137"/>
                    </a:srgbClr>
                  </a:outerShdw>
                </a:effectLst>
              </a:endParaRPr>
            </a:p>
          </p:txBody>
        </p:sp>
        <p:sp>
          <p:nvSpPr>
            <p:cNvPr id="197" name="Google Shape;197;p26"/>
            <p:cNvSpPr/>
            <p:nvPr/>
          </p:nvSpPr>
          <p:spPr>
            <a:xfrm>
              <a:off x="1573107" y="-1520"/>
              <a:ext cx="3711785" cy="3711785"/>
            </a:xfrm>
            <a:custGeom>
              <a:avLst/>
              <a:gdLst/>
              <a:ahLst/>
              <a:cxnLst/>
              <a:rect l="l" t="t" r="r" b="b"/>
              <a:pathLst>
                <a:path w="120000" h="120000" extrusionOk="0">
                  <a:moveTo>
                    <a:pt x="32488" y="105766"/>
                  </a:moveTo>
                  <a:lnTo>
                    <a:pt x="32488" y="105766"/>
                  </a:lnTo>
                  <a:cubicBezTo>
                    <a:pt x="19125" y="97733"/>
                    <a:pt x="9940" y="84261"/>
                    <a:pt x="7345" y="68886"/>
                  </a:cubicBezTo>
                  <a:lnTo>
                    <a:pt x="809" y="68986"/>
                  </a:lnTo>
                  <a:lnTo>
                    <a:pt x="11557" y="60737"/>
                  </a:lnTo>
                  <a:lnTo>
                    <a:pt x="23909" y="68634"/>
                  </a:lnTo>
                  <a:lnTo>
                    <a:pt x="17388" y="68734"/>
                  </a:lnTo>
                  <a:lnTo>
                    <a:pt x="17388" y="68734"/>
                  </a:lnTo>
                  <a:cubicBezTo>
                    <a:pt x="19831" y="80656"/>
                    <a:pt x="27158" y="91010"/>
                    <a:pt x="37589" y="97281"/>
                  </a:cubicBezTo>
                  <a:close/>
                </a:path>
              </a:pathLst>
            </a:custGeom>
            <a:solidFill>
              <a:schemeClr val="lt1"/>
            </a:solidFill>
            <a:ln w="19050" cap="flat" cmpd="sng">
              <a:solidFill>
                <a:srgbClr val="659C4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1323816" y="307056"/>
              <a:ext cx="1570508" cy="157050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txBox="1"/>
            <p:nvPr/>
          </p:nvSpPr>
          <p:spPr>
            <a:xfrm>
              <a:off x="987753" y="307056"/>
              <a:ext cx="1978109" cy="1570508"/>
            </a:xfrm>
            <a:prstGeom prst="rect">
              <a:avLst/>
            </a:prstGeom>
            <a:noFill/>
            <a:ln>
              <a:noFill/>
            </a:ln>
          </p:spPr>
          <p:txBody>
            <a:bodyPr spcFirstLastPara="1" wrap="square" lIns="29200" tIns="29200" rIns="29200" bIns="29200" anchor="ctr" anchorCtr="0">
              <a:noAutofit/>
            </a:bodyPr>
            <a:lstStyle/>
            <a:p>
              <a:pPr marL="0" marR="0" lvl="0" indent="0" algn="ctr" rtl="0">
                <a:lnSpc>
                  <a:spcPct val="90000"/>
                </a:lnSpc>
                <a:spcBef>
                  <a:spcPts val="0"/>
                </a:spcBef>
                <a:spcAft>
                  <a:spcPts val="0"/>
                </a:spcAft>
                <a:buClr>
                  <a:schemeClr val="dk1"/>
                </a:buClr>
                <a:buSzPts val="2300"/>
                <a:buFont typeface="Calibri"/>
                <a:buNone/>
              </a:pPr>
              <a:r>
                <a:rPr lang="en-US" sz="2800" b="1" dirty="0">
                  <a:solidFill>
                    <a:schemeClr val="dk1"/>
                  </a:solidFill>
                  <a:effectLst>
                    <a:outerShdw blurRad="38100" dist="38100" dir="2700000" algn="tl">
                      <a:srgbClr val="000000">
                        <a:alpha val="43137"/>
                      </a:srgbClr>
                    </a:outerShdw>
                  </a:effectLst>
                  <a:latin typeface="Calibri"/>
                  <a:ea typeface="Calibri"/>
                  <a:cs typeface="Calibri"/>
                  <a:sym typeface="Calibri"/>
                </a:rPr>
                <a:t>Modification</a:t>
              </a:r>
              <a:endParaRPr sz="2800" b="1" dirty="0">
                <a:effectLst>
                  <a:outerShdw blurRad="38100" dist="38100" dir="2700000" algn="tl">
                    <a:srgbClr val="000000">
                      <a:alpha val="43137"/>
                    </a:srgbClr>
                  </a:outerShdw>
                </a:effectLst>
              </a:endParaRPr>
            </a:p>
          </p:txBody>
        </p:sp>
        <p:sp>
          <p:nvSpPr>
            <p:cNvPr id="200" name="Google Shape;200;p26"/>
            <p:cNvSpPr/>
            <p:nvPr/>
          </p:nvSpPr>
          <p:spPr>
            <a:xfrm>
              <a:off x="1573107" y="-1520"/>
              <a:ext cx="3711785" cy="3711785"/>
            </a:xfrm>
            <a:custGeom>
              <a:avLst/>
              <a:gdLst/>
              <a:ahLst/>
              <a:cxnLst/>
              <a:rect l="l" t="t" r="r" b="b"/>
              <a:pathLst>
                <a:path w="120000" h="120000" extrusionOk="0">
                  <a:moveTo>
                    <a:pt x="41267" y="9994"/>
                  </a:moveTo>
                  <a:lnTo>
                    <a:pt x="41267" y="9994"/>
                  </a:lnTo>
                  <a:cubicBezTo>
                    <a:pt x="50746" y="6443"/>
                    <a:pt x="61039" y="5660"/>
                    <a:pt x="70947" y="7735"/>
                  </a:cubicBezTo>
                  <a:lnTo>
                    <a:pt x="73240" y="1613"/>
                  </a:lnTo>
                  <a:lnTo>
                    <a:pt x="76996" y="14630"/>
                  </a:lnTo>
                  <a:lnTo>
                    <a:pt x="65135" y="23247"/>
                  </a:lnTo>
                  <a:lnTo>
                    <a:pt x="67423" y="17140"/>
                  </a:lnTo>
                  <a:lnTo>
                    <a:pt x="67423" y="17140"/>
                  </a:lnTo>
                  <a:cubicBezTo>
                    <a:pt x="59808" y="15821"/>
                    <a:pt x="51978" y="16555"/>
                    <a:pt x="44740" y="19266"/>
                  </a:cubicBezTo>
                  <a:close/>
                </a:path>
              </a:pathLst>
            </a:custGeom>
            <a:solidFill>
              <a:schemeClr val="lt1"/>
            </a:solidFill>
            <a:ln w="19050" cap="flat" cmpd="sng">
              <a:solidFill>
                <a:srgbClr val="659C4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7"/>
          <p:cNvSpPr txBox="1">
            <a:spLocks noGrp="1"/>
          </p:cNvSpPr>
          <p:nvPr>
            <p:ph type="title"/>
          </p:nvPr>
        </p:nvSpPr>
        <p:spPr>
          <a:xfrm>
            <a:off x="7600950" y="131270"/>
            <a:ext cx="4192270" cy="457789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is an entrepreneurial ecosystem???</a:t>
            </a:r>
            <a:endParaRPr/>
          </a:p>
        </p:txBody>
      </p:sp>
      <p:pic>
        <p:nvPicPr>
          <p:cNvPr id="206" name="Google Shape;206;p27" descr="Image result for entrepreneurial ecosystem"/>
          <p:cNvPicPr preferRelativeResize="0"/>
          <p:nvPr/>
        </p:nvPicPr>
        <p:blipFill rotWithShape="1">
          <a:blip r:embed="rId3">
            <a:alphaModFix/>
          </a:blip>
          <a:srcRect/>
          <a:stretch/>
        </p:blipFill>
        <p:spPr>
          <a:xfrm>
            <a:off x="398780" y="0"/>
            <a:ext cx="69596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title"/>
          </p:nvPr>
        </p:nvSpPr>
        <p:spPr>
          <a:xfrm>
            <a:off x="189895" y="1762126"/>
            <a:ext cx="3886805" cy="333375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Entrepreneurial Ecosystems encourage entrepreneurs to:</a:t>
            </a:r>
            <a:endParaRPr/>
          </a:p>
        </p:txBody>
      </p:sp>
      <p:grpSp>
        <p:nvGrpSpPr>
          <p:cNvPr id="213" name="Google Shape;213;p28"/>
          <p:cNvGrpSpPr/>
          <p:nvPr/>
        </p:nvGrpSpPr>
        <p:grpSpPr>
          <a:xfrm>
            <a:off x="518106" y="1183320"/>
            <a:ext cx="11363540" cy="4491360"/>
            <a:chOff x="-3768144" y="-578805"/>
            <a:chExt cx="11363540" cy="4491360"/>
          </a:xfrm>
        </p:grpSpPr>
        <p:sp>
          <p:nvSpPr>
            <p:cNvPr id="214" name="Google Shape;214;p28"/>
            <p:cNvSpPr/>
            <p:nvPr/>
          </p:nvSpPr>
          <p:spPr>
            <a:xfrm>
              <a:off x="-3768144" y="-578805"/>
              <a:ext cx="4491360" cy="4491360"/>
            </a:xfrm>
            <a:prstGeom prst="blockArc">
              <a:avLst>
                <a:gd name="adj1" fmla="val 18900000"/>
                <a:gd name="adj2" fmla="val 2700000"/>
                <a:gd name="adj3" fmla="val 481"/>
              </a:avLst>
            </a:prstGeom>
            <a:no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465077" y="333375"/>
              <a:ext cx="7130319" cy="66675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txBox="1"/>
            <p:nvPr/>
          </p:nvSpPr>
          <p:spPr>
            <a:xfrm>
              <a:off x="465077" y="333375"/>
              <a:ext cx="7130319" cy="666750"/>
            </a:xfrm>
            <a:prstGeom prst="rect">
              <a:avLst/>
            </a:prstGeom>
            <a:noFill/>
            <a:ln>
              <a:noFill/>
            </a:ln>
          </p:spPr>
          <p:txBody>
            <a:bodyPr spcFirstLastPara="1" wrap="square" lIns="529225" tIns="88900" rIns="88900" bIns="88900" anchor="ctr" anchorCtr="0">
              <a:noAutofit/>
            </a:bodyPr>
            <a:lstStyle/>
            <a:p>
              <a:pPr marL="0" marR="0" lvl="0" indent="0" algn="l" rtl="0">
                <a:lnSpc>
                  <a:spcPct val="90000"/>
                </a:lnSpc>
                <a:spcBef>
                  <a:spcPts val="0"/>
                </a:spcBef>
                <a:spcAft>
                  <a:spcPts val="0"/>
                </a:spcAft>
                <a:buClr>
                  <a:schemeClr val="lt1"/>
                </a:buClr>
                <a:buSzPts val="3500"/>
                <a:buFont typeface="Calibri"/>
                <a:buNone/>
              </a:pPr>
              <a:r>
                <a:rPr lang="en-US" sz="3500">
                  <a:solidFill>
                    <a:schemeClr val="lt1"/>
                  </a:solidFill>
                  <a:latin typeface="Calibri"/>
                  <a:ea typeface="Calibri"/>
                  <a:cs typeface="Calibri"/>
                  <a:sym typeface="Calibri"/>
                </a:rPr>
                <a:t>Connect</a:t>
              </a:r>
              <a:endParaRPr/>
            </a:p>
          </p:txBody>
        </p:sp>
        <p:sp>
          <p:nvSpPr>
            <p:cNvPr id="217" name="Google Shape;217;p28"/>
            <p:cNvSpPr/>
            <p:nvPr/>
          </p:nvSpPr>
          <p:spPr>
            <a:xfrm>
              <a:off x="48358" y="250031"/>
              <a:ext cx="833437" cy="833437"/>
            </a:xfrm>
            <a:prstGeom prst="ellipse">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707440" y="1333500"/>
              <a:ext cx="6887956" cy="666750"/>
            </a:xfrm>
            <a:prstGeom prst="rect">
              <a:avLst/>
            </a:prstGeom>
            <a:solidFill>
              <a:srgbClr val="21E1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txBox="1"/>
            <p:nvPr/>
          </p:nvSpPr>
          <p:spPr>
            <a:xfrm>
              <a:off x="707440" y="1333500"/>
              <a:ext cx="6887956" cy="666750"/>
            </a:xfrm>
            <a:prstGeom prst="rect">
              <a:avLst/>
            </a:prstGeom>
            <a:noFill/>
            <a:ln>
              <a:noFill/>
            </a:ln>
          </p:spPr>
          <p:txBody>
            <a:bodyPr spcFirstLastPara="1" wrap="square" lIns="529225" tIns="88900" rIns="88900" bIns="88900" anchor="ctr" anchorCtr="0">
              <a:noAutofit/>
            </a:bodyPr>
            <a:lstStyle/>
            <a:p>
              <a:pPr marL="0" marR="0" lvl="0" indent="0" algn="l" rtl="0">
                <a:lnSpc>
                  <a:spcPct val="90000"/>
                </a:lnSpc>
                <a:spcBef>
                  <a:spcPts val="0"/>
                </a:spcBef>
                <a:spcAft>
                  <a:spcPts val="0"/>
                </a:spcAft>
                <a:buClr>
                  <a:schemeClr val="lt1"/>
                </a:buClr>
                <a:buSzPts val="3500"/>
                <a:buFont typeface="Calibri"/>
                <a:buNone/>
              </a:pPr>
              <a:r>
                <a:rPr lang="en-US" sz="3500">
                  <a:solidFill>
                    <a:schemeClr val="lt1"/>
                  </a:solidFill>
                  <a:latin typeface="Calibri"/>
                  <a:ea typeface="Calibri"/>
                  <a:cs typeface="Calibri"/>
                  <a:sym typeface="Calibri"/>
                </a:rPr>
                <a:t>Collaborate</a:t>
              </a:r>
              <a:endParaRPr/>
            </a:p>
          </p:txBody>
        </p:sp>
        <p:sp>
          <p:nvSpPr>
            <p:cNvPr id="220" name="Google Shape;220;p28"/>
            <p:cNvSpPr/>
            <p:nvPr/>
          </p:nvSpPr>
          <p:spPr>
            <a:xfrm>
              <a:off x="290722" y="1250156"/>
              <a:ext cx="833437" cy="833437"/>
            </a:xfrm>
            <a:prstGeom prst="ellipse">
              <a:avLst/>
            </a:prstGeom>
            <a:solidFill>
              <a:schemeClr val="lt1"/>
            </a:solidFill>
            <a:ln w="12700" cap="flat" cmpd="sng">
              <a:solidFill>
                <a:srgbClr val="21E1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465077" y="2333625"/>
              <a:ext cx="7130319" cy="666750"/>
            </a:xfrm>
            <a:prstGeom prst="rect">
              <a:avLst/>
            </a:prstGeom>
            <a:solidFill>
              <a:srgbClr val="4371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txBox="1"/>
            <p:nvPr/>
          </p:nvSpPr>
          <p:spPr>
            <a:xfrm>
              <a:off x="465077" y="2333625"/>
              <a:ext cx="7130319" cy="666750"/>
            </a:xfrm>
            <a:prstGeom prst="rect">
              <a:avLst/>
            </a:prstGeom>
            <a:noFill/>
            <a:ln>
              <a:noFill/>
            </a:ln>
          </p:spPr>
          <p:txBody>
            <a:bodyPr spcFirstLastPara="1" wrap="square" lIns="529225" tIns="88900" rIns="88900" bIns="88900" anchor="ctr" anchorCtr="0">
              <a:noAutofit/>
            </a:bodyPr>
            <a:lstStyle/>
            <a:p>
              <a:pPr marL="0" marR="0" lvl="0" indent="0" algn="l" rtl="0">
                <a:lnSpc>
                  <a:spcPct val="90000"/>
                </a:lnSpc>
                <a:spcBef>
                  <a:spcPts val="0"/>
                </a:spcBef>
                <a:spcAft>
                  <a:spcPts val="0"/>
                </a:spcAft>
                <a:buClr>
                  <a:schemeClr val="lt1"/>
                </a:buClr>
                <a:buSzPts val="3500"/>
                <a:buFont typeface="Calibri"/>
                <a:buNone/>
              </a:pPr>
              <a:r>
                <a:rPr lang="en-US" sz="3500">
                  <a:solidFill>
                    <a:schemeClr val="lt1"/>
                  </a:solidFill>
                  <a:latin typeface="Calibri"/>
                  <a:ea typeface="Calibri"/>
                  <a:cs typeface="Calibri"/>
                  <a:sym typeface="Calibri"/>
                </a:rPr>
                <a:t>Mentor</a:t>
              </a:r>
              <a:endParaRPr/>
            </a:p>
          </p:txBody>
        </p:sp>
        <p:sp>
          <p:nvSpPr>
            <p:cNvPr id="223" name="Google Shape;223;p28"/>
            <p:cNvSpPr/>
            <p:nvPr/>
          </p:nvSpPr>
          <p:spPr>
            <a:xfrm>
              <a:off x="48358" y="2250281"/>
              <a:ext cx="833437" cy="833437"/>
            </a:xfrm>
            <a:prstGeom prst="ellipse">
              <a:avLst/>
            </a:prstGeom>
            <a:solidFill>
              <a:schemeClr val="lt1"/>
            </a:solidFill>
            <a:ln w="12700" cap="flat" cmpd="sng">
              <a:solidFill>
                <a:srgbClr val="4371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9"/>
          <p:cNvSpPr txBox="1">
            <a:spLocks noGrp="1"/>
          </p:cNvSpPr>
          <p:nvPr>
            <p:ph type="body" idx="1"/>
          </p:nvPr>
        </p:nvSpPr>
        <p:spPr>
          <a:xfrm>
            <a:off x="3373754" y="277970"/>
            <a:ext cx="1724026" cy="14593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Coworking Spaces</a:t>
            </a:r>
            <a:endParaRPr/>
          </a:p>
        </p:txBody>
      </p:sp>
      <p:pic>
        <p:nvPicPr>
          <p:cNvPr id="229" name="Google Shape;229;p29" descr="Image result for y combinator"/>
          <p:cNvPicPr preferRelativeResize="0"/>
          <p:nvPr/>
        </p:nvPicPr>
        <p:blipFill rotWithShape="1">
          <a:blip r:embed="rId3">
            <a:alphaModFix/>
          </a:blip>
          <a:srcRect/>
          <a:stretch/>
        </p:blipFill>
        <p:spPr>
          <a:xfrm>
            <a:off x="637890" y="3693477"/>
            <a:ext cx="4196999" cy="2799398"/>
          </a:xfrm>
          <a:prstGeom prst="rect">
            <a:avLst/>
          </a:prstGeom>
          <a:noFill/>
          <a:ln>
            <a:noFill/>
          </a:ln>
        </p:spPr>
      </p:pic>
      <p:pic>
        <p:nvPicPr>
          <p:cNvPr id="230" name="Google Shape;230;p29" descr="Image result for hackerlab"/>
          <p:cNvPicPr preferRelativeResize="0"/>
          <p:nvPr/>
        </p:nvPicPr>
        <p:blipFill rotWithShape="1">
          <a:blip r:embed="rId4">
            <a:alphaModFix/>
          </a:blip>
          <a:srcRect/>
          <a:stretch/>
        </p:blipFill>
        <p:spPr>
          <a:xfrm>
            <a:off x="5932170" y="4001294"/>
            <a:ext cx="5717935" cy="2434590"/>
          </a:xfrm>
          <a:prstGeom prst="rect">
            <a:avLst/>
          </a:prstGeom>
          <a:noFill/>
          <a:ln>
            <a:noFill/>
          </a:ln>
        </p:spPr>
      </p:pic>
      <p:pic>
        <p:nvPicPr>
          <p:cNvPr id="231" name="Google Shape;231;p29" descr="Related image"/>
          <p:cNvPicPr preferRelativeResize="0"/>
          <p:nvPr/>
        </p:nvPicPr>
        <p:blipFill rotWithShape="1">
          <a:blip r:embed="rId5">
            <a:alphaModFix/>
          </a:blip>
          <a:srcRect/>
          <a:stretch/>
        </p:blipFill>
        <p:spPr>
          <a:xfrm>
            <a:off x="7180784" y="375603"/>
            <a:ext cx="4469321" cy="2983230"/>
          </a:xfrm>
          <a:prstGeom prst="rect">
            <a:avLst/>
          </a:prstGeom>
          <a:noFill/>
          <a:ln>
            <a:noFill/>
          </a:ln>
        </p:spPr>
      </p:pic>
      <p:pic>
        <p:nvPicPr>
          <p:cNvPr id="232" name="Google Shape;232;p29" descr="Image result for tahoe mountain lab"/>
          <p:cNvPicPr preferRelativeResize="0"/>
          <p:nvPr/>
        </p:nvPicPr>
        <p:blipFill rotWithShape="1">
          <a:blip r:embed="rId6">
            <a:alphaModFix/>
          </a:blip>
          <a:srcRect/>
          <a:stretch/>
        </p:blipFill>
        <p:spPr>
          <a:xfrm>
            <a:off x="637890" y="277970"/>
            <a:ext cx="2732406" cy="2732406"/>
          </a:xfrm>
          <a:prstGeom prst="rect">
            <a:avLst/>
          </a:prstGeom>
          <a:noFill/>
          <a:ln>
            <a:noFill/>
          </a:ln>
        </p:spPr>
      </p:pic>
      <p:sp>
        <p:nvSpPr>
          <p:cNvPr id="233" name="Google Shape;233;p29"/>
          <p:cNvSpPr txBox="1"/>
          <p:nvPr/>
        </p:nvSpPr>
        <p:spPr>
          <a:xfrm>
            <a:off x="2946320" y="3154841"/>
            <a:ext cx="2221200" cy="52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Accelerators</a:t>
            </a:r>
            <a:endParaRPr/>
          </a:p>
        </p:txBody>
      </p:sp>
      <p:sp>
        <p:nvSpPr>
          <p:cNvPr id="234" name="Google Shape;234;p29"/>
          <p:cNvSpPr txBox="1"/>
          <p:nvPr/>
        </p:nvSpPr>
        <p:spPr>
          <a:xfrm>
            <a:off x="5383560" y="1444148"/>
            <a:ext cx="1793766" cy="58642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dirty="0">
                <a:solidFill>
                  <a:schemeClr val="dk1"/>
                </a:solidFill>
                <a:latin typeface="Calibri"/>
                <a:ea typeface="Calibri"/>
                <a:cs typeface="Calibri"/>
                <a:sym typeface="Calibri"/>
              </a:rPr>
              <a:t>Incubators</a:t>
            </a:r>
            <a:endParaRPr dirty="0"/>
          </a:p>
        </p:txBody>
      </p:sp>
      <p:sp>
        <p:nvSpPr>
          <p:cNvPr id="235" name="Google Shape;235;p29"/>
          <p:cNvSpPr txBox="1"/>
          <p:nvPr/>
        </p:nvSpPr>
        <p:spPr>
          <a:xfrm>
            <a:off x="5915438" y="3448049"/>
            <a:ext cx="2451300" cy="98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Makerspaces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0"/>
          <p:cNvSpPr txBox="1">
            <a:spLocks noGrp="1"/>
          </p:cNvSpPr>
          <p:nvPr>
            <p:ph type="title"/>
          </p:nvPr>
        </p:nvSpPr>
        <p:spPr>
          <a:xfrm>
            <a:off x="838200" y="365125"/>
            <a:ext cx="5102225" cy="36353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Sacramento Startup &amp; Innovation Ecosystem Diagram</a:t>
            </a:r>
            <a:endParaRPr/>
          </a:p>
        </p:txBody>
      </p:sp>
      <p:sp>
        <p:nvSpPr>
          <p:cNvPr id="241" name="Google Shape;241;p30"/>
          <p:cNvSpPr txBox="1">
            <a:spLocks noGrp="1"/>
          </p:cNvSpPr>
          <p:nvPr>
            <p:ph type="body" idx="1"/>
          </p:nvPr>
        </p:nvSpPr>
        <p:spPr>
          <a:xfrm>
            <a:off x="838200" y="5099537"/>
            <a:ext cx="4929554" cy="107742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sng" strike="noStrike" cap="none">
                <a:solidFill>
                  <a:schemeClr val="hlink"/>
                </a:solidFill>
                <a:latin typeface="Calibri"/>
                <a:ea typeface="Calibri"/>
                <a:cs typeface="Calibri"/>
                <a:sym typeface="Calibri"/>
                <a:hlinkClick r:id="rId3"/>
              </a:rPr>
              <a:t>http://startupsac.com/sse/</a:t>
            </a:r>
            <a:endParaRPr sz="2800" b="0" i="0" u="none" strike="noStrike" cap="none">
              <a:solidFill>
                <a:schemeClr val="dk1"/>
              </a:solidFill>
              <a:latin typeface="Calibri"/>
              <a:ea typeface="Calibri"/>
              <a:cs typeface="Calibri"/>
              <a:sym typeface="Calibri"/>
            </a:endParaRPr>
          </a:p>
        </p:txBody>
      </p:sp>
      <p:pic>
        <p:nvPicPr>
          <p:cNvPr id="242" name="Google Shape;242;p30" descr="Image result for sacramento startup map"/>
          <p:cNvPicPr preferRelativeResize="0"/>
          <p:nvPr/>
        </p:nvPicPr>
        <p:blipFill rotWithShape="1">
          <a:blip r:embed="rId4">
            <a:alphaModFix/>
          </a:blip>
          <a:srcRect/>
          <a:stretch/>
        </p:blipFill>
        <p:spPr>
          <a:xfrm>
            <a:off x="5940425" y="0"/>
            <a:ext cx="6251575"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1" descr="File:FallPando02.jpg"/>
          <p:cNvPicPr preferRelativeResize="0"/>
          <p:nvPr/>
        </p:nvPicPr>
        <p:blipFill rotWithShape="1">
          <a:blip r:embed="rId3">
            <a:alphaModFix/>
          </a:blip>
          <a:srcRect/>
          <a:stretch/>
        </p:blipFill>
        <p:spPr>
          <a:xfrm>
            <a:off x="920008" y="23766"/>
            <a:ext cx="10311580" cy="6831421"/>
          </a:xfrm>
          <a:prstGeom prst="rect">
            <a:avLst/>
          </a:prstGeom>
          <a:noFill/>
          <a:ln>
            <a:noFill/>
          </a:ln>
        </p:spPr>
      </p:pic>
      <p:sp>
        <p:nvSpPr>
          <p:cNvPr id="249" name="Google Shape;249;p31"/>
          <p:cNvSpPr txBox="1">
            <a:spLocks noGrp="1"/>
          </p:cNvSpPr>
          <p:nvPr>
            <p:ph type="body" idx="1"/>
          </p:nvPr>
        </p:nvSpPr>
        <p:spPr>
          <a:xfrm>
            <a:off x="7623809" y="0"/>
            <a:ext cx="3756367" cy="4772025"/>
          </a:xfrm>
          <a:prstGeom prst="rect">
            <a:avLst/>
          </a:prstGeom>
          <a:noFill/>
          <a:ln>
            <a:noFill/>
          </a:ln>
        </p:spPr>
        <p:txBody>
          <a:bodyPr spcFirstLastPara="1" wrap="square" lIns="91425" tIns="45700" rIns="91425" bIns="45700" anchor="t" anchorCtr="0">
            <a:noAutofit/>
          </a:bodyPr>
          <a:lstStyle/>
          <a:p>
            <a:pPr marL="36900" marR="0" lvl="0" indent="0" algn="l" rtl="0">
              <a:lnSpc>
                <a:spcPct val="90000"/>
              </a:lnSpc>
              <a:spcBef>
                <a:spcPts val="0"/>
              </a:spcBef>
              <a:spcAft>
                <a:spcPts val="0"/>
              </a:spcAft>
              <a:buClr>
                <a:schemeClr val="lt1"/>
              </a:buClr>
              <a:buSzPts val="4000"/>
              <a:buFont typeface="Arial"/>
              <a:buNone/>
            </a:pPr>
            <a:r>
              <a:rPr lang="en-US" sz="4000" b="0" i="0" u="none" strike="noStrike" cap="none">
                <a:solidFill>
                  <a:schemeClr val="lt1"/>
                </a:solidFill>
                <a:latin typeface="Calibri"/>
                <a:ea typeface="Calibri"/>
                <a:cs typeface="Calibri"/>
                <a:sym typeface="Calibri"/>
              </a:rPr>
              <a:t>How can entrepreneurial ecosystems benefit college communities?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Outline</a:t>
            </a:r>
            <a:endParaRPr/>
          </a:p>
        </p:txBody>
      </p:sp>
      <p:sp>
        <p:nvSpPr>
          <p:cNvPr id="106" name="Google Shape;10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My background (keep this extra short)</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Overview of Mountain Lab</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What is an entrepreneurial ecosystem?</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Different ESOs: coworking, makerspaces, incubators, accelerators, traditional office space, corporate offices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How can entrepreneurial thinking help students?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How can it help institutions?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Using the business model canvas to practice the E.M.</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255" name="Google Shape;255;p32"/>
          <p:cNvSpPr txBox="1">
            <a:spLocks noGrp="1"/>
          </p:cNvSpPr>
          <p:nvPr>
            <p:ph type="body" idx="1"/>
          </p:nvPr>
        </p:nvSpPr>
        <p:spPr>
          <a:xfrm>
            <a:off x="6983730" y="137160"/>
            <a:ext cx="5052060" cy="6560821"/>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4200"/>
              <a:buFont typeface="Arial"/>
              <a:buNone/>
            </a:pPr>
            <a:r>
              <a:rPr lang="en-US" sz="3000" b="1" i="0" u="none" strike="noStrike" cap="none" dirty="0">
                <a:solidFill>
                  <a:schemeClr val="dk1"/>
                </a:solidFill>
                <a:latin typeface="Calibri"/>
                <a:ea typeface="Calibri"/>
                <a:cs typeface="Calibri"/>
                <a:sym typeface="Calibri"/>
              </a:rPr>
              <a:t>Entrepreneurial Thinking</a:t>
            </a:r>
          </a:p>
          <a:p>
            <a:pPr marL="0" marR="0" lvl="0" indent="0" algn="ctr" rtl="0">
              <a:lnSpc>
                <a:spcPct val="80000"/>
              </a:lnSpc>
              <a:spcBef>
                <a:spcPts val="0"/>
              </a:spcBef>
              <a:spcAft>
                <a:spcPts val="0"/>
              </a:spcAft>
              <a:buClr>
                <a:schemeClr val="dk1"/>
              </a:buClr>
              <a:buSzPts val="4200"/>
              <a:buFont typeface="Arial"/>
              <a:buNone/>
            </a:pPr>
            <a:endParaRPr sz="3000" dirty="0"/>
          </a:p>
          <a:p>
            <a:pPr marL="514350" marR="0" lvl="0" indent="-501650" algn="l" rtl="0">
              <a:lnSpc>
                <a:spcPct val="80000"/>
              </a:lnSpc>
              <a:spcBef>
                <a:spcPts val="1000"/>
              </a:spcBef>
              <a:spcAft>
                <a:spcPts val="0"/>
              </a:spcAft>
              <a:buClr>
                <a:schemeClr val="dk1"/>
              </a:buClr>
              <a:buSzPts val="3000"/>
              <a:buFont typeface="Calibri"/>
              <a:buAutoNum type="arabicPeriod"/>
            </a:pPr>
            <a:r>
              <a:rPr lang="en-US" sz="3000" b="0" i="0" u="none" strike="noStrike" cap="none" dirty="0">
                <a:solidFill>
                  <a:schemeClr val="dk1"/>
                </a:solidFill>
                <a:latin typeface="Calibri"/>
                <a:ea typeface="Calibri"/>
                <a:cs typeface="Calibri"/>
                <a:sym typeface="Calibri"/>
              </a:rPr>
              <a:t>Challenges are opportunities.</a:t>
            </a:r>
            <a:endParaRPr sz="3000" dirty="0"/>
          </a:p>
          <a:p>
            <a:pPr marL="514350" marR="0" lvl="0" indent="-501650" algn="l" rtl="0">
              <a:lnSpc>
                <a:spcPct val="80000"/>
              </a:lnSpc>
              <a:spcBef>
                <a:spcPts val="1000"/>
              </a:spcBef>
              <a:spcAft>
                <a:spcPts val="0"/>
              </a:spcAft>
              <a:buClr>
                <a:schemeClr val="dk1"/>
              </a:buClr>
              <a:buSzPts val="3000"/>
              <a:buFont typeface="Calibri"/>
              <a:buAutoNum type="arabicPeriod"/>
            </a:pPr>
            <a:r>
              <a:rPr lang="en-US" sz="3000" b="0" i="0" u="none" strike="noStrike" cap="none" dirty="0">
                <a:solidFill>
                  <a:schemeClr val="dk1"/>
                </a:solidFill>
                <a:latin typeface="Calibri"/>
                <a:ea typeface="Calibri"/>
                <a:cs typeface="Calibri"/>
                <a:sym typeface="Calibri"/>
              </a:rPr>
              <a:t>Everything requires effort.</a:t>
            </a:r>
            <a:endParaRPr sz="3000" dirty="0"/>
          </a:p>
          <a:p>
            <a:pPr marL="514350" marR="0" lvl="0" indent="-501650" algn="l" rtl="0">
              <a:lnSpc>
                <a:spcPct val="80000"/>
              </a:lnSpc>
              <a:spcBef>
                <a:spcPts val="1000"/>
              </a:spcBef>
              <a:spcAft>
                <a:spcPts val="0"/>
              </a:spcAft>
              <a:buClr>
                <a:schemeClr val="dk1"/>
              </a:buClr>
              <a:buSzPts val="3000"/>
              <a:buFont typeface="Calibri"/>
              <a:buAutoNum type="arabicPeriod"/>
            </a:pPr>
            <a:r>
              <a:rPr lang="en-US" sz="3000" b="0" i="0" u="none" strike="noStrike" cap="none" dirty="0">
                <a:solidFill>
                  <a:schemeClr val="dk1"/>
                </a:solidFill>
                <a:latin typeface="Calibri"/>
                <a:ea typeface="Calibri"/>
                <a:cs typeface="Calibri"/>
                <a:sym typeface="Calibri"/>
              </a:rPr>
              <a:t>Perfection is the enemy of progress.</a:t>
            </a:r>
            <a:endParaRPr sz="3000" dirty="0"/>
          </a:p>
          <a:p>
            <a:pPr marL="514350" marR="0" lvl="0" indent="-501650" algn="l" rtl="0">
              <a:lnSpc>
                <a:spcPct val="80000"/>
              </a:lnSpc>
              <a:spcBef>
                <a:spcPts val="1000"/>
              </a:spcBef>
              <a:spcAft>
                <a:spcPts val="0"/>
              </a:spcAft>
              <a:buClr>
                <a:schemeClr val="dk1"/>
              </a:buClr>
              <a:buSzPts val="3000"/>
              <a:buFont typeface="Calibri"/>
              <a:buAutoNum type="arabicPeriod"/>
            </a:pPr>
            <a:r>
              <a:rPr lang="en-US" sz="3000" b="0" i="0" u="none" strike="noStrike" cap="none" dirty="0">
                <a:solidFill>
                  <a:schemeClr val="dk1"/>
                </a:solidFill>
                <a:latin typeface="Calibri"/>
                <a:ea typeface="Calibri"/>
                <a:cs typeface="Calibri"/>
                <a:sym typeface="Calibri"/>
              </a:rPr>
              <a:t>Mistakes are healthy.</a:t>
            </a:r>
            <a:endParaRPr sz="3000" dirty="0"/>
          </a:p>
          <a:p>
            <a:pPr marL="514350" marR="0" lvl="0" indent="-501650" algn="l" rtl="0">
              <a:lnSpc>
                <a:spcPct val="80000"/>
              </a:lnSpc>
              <a:spcBef>
                <a:spcPts val="1000"/>
              </a:spcBef>
              <a:spcAft>
                <a:spcPts val="0"/>
              </a:spcAft>
              <a:buClr>
                <a:schemeClr val="dk1"/>
              </a:buClr>
              <a:buSzPts val="3000"/>
              <a:buFont typeface="Calibri"/>
              <a:buAutoNum type="arabicPeriod"/>
            </a:pPr>
            <a:r>
              <a:rPr lang="en-US" sz="3000" b="0" i="0" u="none" strike="noStrike" cap="none" dirty="0">
                <a:solidFill>
                  <a:schemeClr val="dk1"/>
                </a:solidFill>
                <a:latin typeface="Calibri"/>
                <a:ea typeface="Calibri"/>
                <a:cs typeface="Calibri"/>
                <a:sym typeface="Calibri"/>
              </a:rPr>
              <a:t>There is no magic.</a:t>
            </a:r>
            <a:endParaRPr sz="3000" dirty="0"/>
          </a:p>
          <a:p>
            <a:pPr marL="514350" marR="0" lvl="0" indent="-501650" algn="l" rtl="0">
              <a:lnSpc>
                <a:spcPct val="80000"/>
              </a:lnSpc>
              <a:spcBef>
                <a:spcPts val="1000"/>
              </a:spcBef>
              <a:spcAft>
                <a:spcPts val="0"/>
              </a:spcAft>
              <a:buClr>
                <a:schemeClr val="dk1"/>
              </a:buClr>
              <a:buSzPts val="3000"/>
              <a:buFont typeface="Calibri"/>
              <a:buAutoNum type="arabicPeriod"/>
            </a:pPr>
            <a:r>
              <a:rPr lang="en-US" sz="3000" b="0" i="0" u="none" strike="noStrike" cap="none" dirty="0">
                <a:solidFill>
                  <a:schemeClr val="dk1"/>
                </a:solidFill>
                <a:latin typeface="Calibri"/>
                <a:ea typeface="Calibri"/>
                <a:cs typeface="Calibri"/>
                <a:sym typeface="Calibri"/>
              </a:rPr>
              <a:t>Outside perspective is invaluable.</a:t>
            </a:r>
            <a:endParaRPr sz="3000" dirty="0"/>
          </a:p>
          <a:p>
            <a:pPr marL="514350" marR="0" lvl="0" indent="-501650" algn="l" rtl="0">
              <a:lnSpc>
                <a:spcPct val="80000"/>
              </a:lnSpc>
              <a:spcBef>
                <a:spcPts val="1000"/>
              </a:spcBef>
              <a:spcAft>
                <a:spcPts val="0"/>
              </a:spcAft>
              <a:buClr>
                <a:schemeClr val="dk1"/>
              </a:buClr>
              <a:buSzPts val="3000"/>
              <a:buFont typeface="Calibri"/>
              <a:buAutoNum type="arabicPeriod"/>
            </a:pPr>
            <a:r>
              <a:rPr lang="en-US" sz="3000" b="0" i="0" u="none" strike="noStrike" cap="none" dirty="0">
                <a:solidFill>
                  <a:schemeClr val="dk1"/>
                </a:solidFill>
                <a:latin typeface="Calibri"/>
                <a:ea typeface="Calibri"/>
                <a:cs typeface="Calibri"/>
                <a:sym typeface="Calibri"/>
              </a:rPr>
              <a:t>Discipline is a prerequisite.</a:t>
            </a:r>
            <a:endParaRPr sz="3000" dirty="0"/>
          </a:p>
        </p:txBody>
      </p:sp>
      <p:sp>
        <p:nvSpPr>
          <p:cNvPr id="256" name="Google Shape;256;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257" name="Google Shape;257;p32"/>
          <p:cNvPicPr preferRelativeResize="0"/>
          <p:nvPr/>
        </p:nvPicPr>
        <p:blipFill rotWithShape="1">
          <a:blip r:embed="rId3">
            <a:alphaModFix/>
          </a:blip>
          <a:srcRect/>
          <a:stretch/>
        </p:blipFill>
        <p:spPr>
          <a:xfrm>
            <a:off x="0" y="0"/>
            <a:ext cx="6858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838200" y="365125"/>
            <a:ext cx="389382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The Entrepreneurship Skill Set</a:t>
            </a:r>
            <a:endParaRPr/>
          </a:p>
        </p:txBody>
      </p:sp>
      <p:pic>
        <p:nvPicPr>
          <p:cNvPr id="273" name="Google Shape;273;p34" descr="Image result for learn by doing"/>
          <p:cNvPicPr preferRelativeResize="0"/>
          <p:nvPr/>
        </p:nvPicPr>
        <p:blipFill rotWithShape="1">
          <a:blip r:embed="rId3">
            <a:alphaModFix/>
          </a:blip>
          <a:srcRect/>
          <a:stretch/>
        </p:blipFill>
        <p:spPr>
          <a:xfrm>
            <a:off x="4991100" y="247650"/>
            <a:ext cx="6362700" cy="6362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body" idx="1"/>
          </p:nvPr>
        </p:nvSpPr>
        <p:spPr>
          <a:xfrm>
            <a:off x="838200" y="1253331"/>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en-US" sz="4000" b="0" i="0" u="none" strike="noStrike" cap="none">
                <a:solidFill>
                  <a:schemeClr val="dk1"/>
                </a:solidFill>
                <a:latin typeface="Calibri"/>
                <a:ea typeface="Calibri"/>
                <a:cs typeface="Calibri"/>
                <a:sym typeface="Calibri"/>
              </a:rPr>
              <a:t>“We need to prepare students differently for what their post-college lives are going to look like. </a:t>
            </a:r>
            <a:endParaRPr/>
          </a:p>
          <a:p>
            <a:pPr marL="0" marR="0" lvl="0" indent="0" algn="l" rtl="0">
              <a:lnSpc>
                <a:spcPct val="90000"/>
              </a:lnSpc>
              <a:spcBef>
                <a:spcPts val="1000"/>
              </a:spcBef>
              <a:spcAft>
                <a:spcPts val="0"/>
              </a:spcAft>
              <a:buClr>
                <a:schemeClr val="dk1"/>
              </a:buClr>
              <a:buSzPts val="4000"/>
              <a:buFont typeface="Arial"/>
              <a:buNone/>
            </a:pPr>
            <a:endParaRPr sz="40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4000"/>
              <a:buFont typeface="Arial"/>
              <a:buNone/>
            </a:pPr>
            <a:r>
              <a:rPr lang="en-US" sz="4000" b="0" i="0" u="none" strike="noStrike" cap="none">
                <a:solidFill>
                  <a:schemeClr val="dk1"/>
                </a:solidFill>
                <a:latin typeface="Calibri"/>
                <a:ea typeface="Calibri"/>
                <a:cs typeface="Calibri"/>
                <a:sym typeface="Calibri"/>
              </a:rPr>
              <a:t>Entrepreneurship is a really, really powerful way of developing the life and professional skills needed to excel in the 21st century.” </a:t>
            </a:r>
            <a:endParaRPr/>
          </a:p>
          <a:p>
            <a:pPr marL="0" marR="0" lvl="0" indent="0" algn="r" rtl="0">
              <a:lnSpc>
                <a:spcPct val="90000"/>
              </a:lnSpc>
              <a:spcBef>
                <a:spcPts val="1000"/>
              </a:spcBef>
              <a:spcAft>
                <a:spcPts val="0"/>
              </a:spcAft>
              <a:buClr>
                <a:schemeClr val="dk1"/>
              </a:buClr>
              <a:buSzPts val="1800"/>
              <a:buFont typeface="Arial"/>
              <a:buNone/>
            </a:pPr>
            <a:r>
              <a:rPr lang="en-US" sz="1800" b="0" i="0" u="none" strike="noStrike" cap="none">
                <a:solidFill>
                  <a:schemeClr val="dk1"/>
                </a:solidFill>
                <a:latin typeface="Calibri"/>
                <a:ea typeface="Calibri"/>
                <a:cs typeface="Calibri"/>
                <a:sym typeface="Calibri"/>
              </a:rPr>
              <a:t>~Neil Kane, Michigan State U.</a:t>
            </a:r>
            <a:endParaRPr sz="4000" b="0" i="0" u="none" strike="noStrike" cap="none">
              <a:solidFill>
                <a:schemeClr val="dk1"/>
              </a:solidFill>
              <a:latin typeface="Calibri"/>
              <a:ea typeface="Calibri"/>
              <a:cs typeface="Calibri"/>
              <a:sym typeface="Calibri"/>
            </a:endParaRPr>
          </a:p>
          <a:p>
            <a:pPr marL="228600" marR="0" lvl="0" indent="25400" algn="l" rtl="0">
              <a:lnSpc>
                <a:spcPct val="90000"/>
              </a:lnSpc>
              <a:spcBef>
                <a:spcPts val="1000"/>
              </a:spcBef>
              <a:spcAft>
                <a:spcPts val="0"/>
              </a:spcAft>
              <a:buClr>
                <a:schemeClr val="dk1"/>
              </a:buClr>
              <a:buSzPts val="4000"/>
              <a:buFont typeface="Arial"/>
              <a:buNone/>
            </a:pPr>
            <a:endParaRPr sz="40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p:nvPr>
        </p:nvSpPr>
        <p:spPr>
          <a:xfrm>
            <a:off x="1978483" y="4790428"/>
            <a:ext cx="3579218" cy="81801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Internships @ Mountain Lab</a:t>
            </a:r>
            <a:br>
              <a:rPr lang="en-US" sz="3959" b="0" i="0" u="none" strike="noStrike" cap="none">
                <a:solidFill>
                  <a:schemeClr val="dk1"/>
                </a:solidFill>
                <a:latin typeface="Calibri"/>
                <a:ea typeface="Calibri"/>
                <a:cs typeface="Calibri"/>
                <a:sym typeface="Calibri"/>
              </a:rPr>
            </a:br>
            <a:endParaRPr sz="3959" b="0" i="0" u="none" strike="noStrike" cap="none">
              <a:solidFill>
                <a:schemeClr val="dk1"/>
              </a:solidFill>
              <a:latin typeface="Calibri"/>
              <a:ea typeface="Calibri"/>
              <a:cs typeface="Calibri"/>
              <a:sym typeface="Calibri"/>
            </a:endParaRPr>
          </a:p>
        </p:txBody>
      </p:sp>
      <p:pic>
        <p:nvPicPr>
          <p:cNvPr id="286" name="Google Shape;286;p36"/>
          <p:cNvPicPr preferRelativeResize="0">
            <a:picLocks noGrp="1"/>
          </p:cNvPicPr>
          <p:nvPr>
            <p:ph type="body" idx="1"/>
          </p:nvPr>
        </p:nvPicPr>
        <p:blipFill rotWithShape="1">
          <a:blip r:embed="rId3">
            <a:alphaModFix/>
          </a:blip>
          <a:srcRect/>
          <a:stretch/>
        </p:blipFill>
        <p:spPr>
          <a:xfrm>
            <a:off x="5557701" y="2825132"/>
            <a:ext cx="5240792" cy="3930593"/>
          </a:xfrm>
          <a:prstGeom prst="rect">
            <a:avLst/>
          </a:prstGeom>
          <a:noFill/>
          <a:ln>
            <a:noFill/>
          </a:ln>
        </p:spPr>
      </p:pic>
      <p:pic>
        <p:nvPicPr>
          <p:cNvPr id="287" name="Google Shape;287;p36"/>
          <p:cNvPicPr preferRelativeResize="0"/>
          <p:nvPr/>
        </p:nvPicPr>
        <p:blipFill rotWithShape="1">
          <a:blip r:embed="rId4">
            <a:alphaModFix/>
          </a:blip>
          <a:srcRect l="7000" r="24667"/>
          <a:stretch/>
        </p:blipFill>
        <p:spPr>
          <a:xfrm rot="5400000">
            <a:off x="8194662" y="-76144"/>
            <a:ext cx="3657600" cy="4014439"/>
          </a:xfrm>
          <a:prstGeom prst="rect">
            <a:avLst/>
          </a:prstGeom>
          <a:noFill/>
          <a:ln>
            <a:noFill/>
          </a:ln>
        </p:spPr>
      </p:pic>
      <p:pic>
        <p:nvPicPr>
          <p:cNvPr id="288" name="Google Shape;288;p36"/>
          <p:cNvPicPr preferRelativeResize="0"/>
          <p:nvPr/>
        </p:nvPicPr>
        <p:blipFill rotWithShape="1">
          <a:blip r:embed="rId5">
            <a:alphaModFix/>
          </a:blip>
          <a:srcRect t="3809" b="31429"/>
          <a:stretch/>
        </p:blipFill>
        <p:spPr>
          <a:xfrm>
            <a:off x="316909" y="1597759"/>
            <a:ext cx="5240792" cy="2545528"/>
          </a:xfrm>
          <a:prstGeom prst="rect">
            <a:avLst/>
          </a:prstGeom>
          <a:noFill/>
          <a:ln>
            <a:noFill/>
          </a:ln>
        </p:spPr>
      </p:pic>
      <p:sp>
        <p:nvSpPr>
          <p:cNvPr id="289" name="Google Shape;289;p36"/>
          <p:cNvSpPr/>
          <p:nvPr/>
        </p:nvSpPr>
        <p:spPr>
          <a:xfrm>
            <a:off x="161318" y="274320"/>
            <a:ext cx="7854924"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Entrepreneurship is for more than business students.</a:t>
            </a:r>
            <a:endParaRPr/>
          </a:p>
        </p:txBody>
      </p:sp>
      <p:pic>
        <p:nvPicPr>
          <p:cNvPr id="7" name="Shape 62">
            <a:extLst>
              <a:ext uri="{FF2B5EF4-FFF2-40B4-BE49-F238E27FC236}">
                <a16:creationId xmlns:a16="http://schemas.microsoft.com/office/drawing/2014/main" id="{53531D34-3DA4-440C-B9A7-7984072B493B}"/>
              </a:ext>
            </a:extLst>
          </p:cNvPr>
          <p:cNvPicPr preferRelativeResize="0"/>
          <p:nvPr/>
        </p:nvPicPr>
        <p:blipFill>
          <a:blip r:embed="rId6">
            <a:alphaModFix/>
          </a:blip>
          <a:stretch>
            <a:fillRect/>
          </a:stretch>
        </p:blipFill>
        <p:spPr>
          <a:xfrm rot="-563777">
            <a:off x="451769" y="4583524"/>
            <a:ext cx="1391046" cy="17664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37" descr="Image result for trek bicycle logo"/>
          <p:cNvPicPr preferRelativeResize="0"/>
          <p:nvPr/>
        </p:nvPicPr>
        <p:blipFill rotWithShape="1">
          <a:blip r:embed="rId3">
            <a:alphaModFix/>
          </a:blip>
          <a:srcRect/>
          <a:stretch/>
        </p:blipFill>
        <p:spPr>
          <a:xfrm>
            <a:off x="7072427" y="1097456"/>
            <a:ext cx="971868" cy="1020532"/>
          </a:xfrm>
          <a:prstGeom prst="rect">
            <a:avLst/>
          </a:prstGeom>
          <a:noFill/>
          <a:ln>
            <a:noFill/>
          </a:ln>
        </p:spPr>
      </p:pic>
      <p:pic>
        <p:nvPicPr>
          <p:cNvPr id="295" name="Google Shape;295;p37" descr="Image result for tahoe prosperity center"/>
          <p:cNvPicPr preferRelativeResize="0"/>
          <p:nvPr/>
        </p:nvPicPr>
        <p:blipFill rotWithShape="1">
          <a:blip r:embed="rId4">
            <a:alphaModFix/>
          </a:blip>
          <a:srcRect t="30803" b="27846"/>
          <a:stretch/>
        </p:blipFill>
        <p:spPr>
          <a:xfrm>
            <a:off x="8658028" y="710329"/>
            <a:ext cx="1905000" cy="787740"/>
          </a:xfrm>
          <a:prstGeom prst="rect">
            <a:avLst/>
          </a:prstGeom>
          <a:noFill/>
          <a:ln>
            <a:noFill/>
          </a:ln>
        </p:spPr>
      </p:pic>
      <p:pic>
        <p:nvPicPr>
          <p:cNvPr id="296" name="Google Shape;296;p37"/>
          <p:cNvPicPr preferRelativeResize="0">
            <a:picLocks noGrp="1"/>
          </p:cNvPicPr>
          <p:nvPr>
            <p:ph type="body" idx="1"/>
          </p:nvPr>
        </p:nvPicPr>
        <p:blipFill rotWithShape="1">
          <a:blip r:embed="rId5">
            <a:alphaModFix/>
          </a:blip>
          <a:srcRect/>
          <a:stretch/>
        </p:blipFill>
        <p:spPr>
          <a:xfrm>
            <a:off x="184327" y="68579"/>
            <a:ext cx="1160502" cy="1308455"/>
          </a:xfrm>
          <a:prstGeom prst="rect">
            <a:avLst/>
          </a:prstGeom>
          <a:noFill/>
          <a:ln>
            <a:noFill/>
          </a:ln>
        </p:spPr>
      </p:pic>
      <p:pic>
        <p:nvPicPr>
          <p:cNvPr id="297" name="Google Shape;297;p37"/>
          <p:cNvPicPr preferRelativeResize="0"/>
          <p:nvPr/>
        </p:nvPicPr>
        <p:blipFill rotWithShape="1">
          <a:blip r:embed="rId6">
            <a:alphaModFix/>
          </a:blip>
          <a:srcRect/>
          <a:stretch/>
        </p:blipFill>
        <p:spPr>
          <a:xfrm>
            <a:off x="10498360" y="2205779"/>
            <a:ext cx="1572586" cy="1572586"/>
          </a:xfrm>
          <a:prstGeom prst="rect">
            <a:avLst/>
          </a:prstGeom>
          <a:noFill/>
          <a:ln>
            <a:noFill/>
          </a:ln>
        </p:spPr>
      </p:pic>
      <p:pic>
        <p:nvPicPr>
          <p:cNvPr id="298" name="Google Shape;298;p37"/>
          <p:cNvPicPr preferRelativeResize="0"/>
          <p:nvPr/>
        </p:nvPicPr>
        <p:blipFill rotWithShape="1">
          <a:blip r:embed="rId7">
            <a:alphaModFix/>
          </a:blip>
          <a:srcRect/>
          <a:stretch/>
        </p:blipFill>
        <p:spPr>
          <a:xfrm>
            <a:off x="2087402" y="2805874"/>
            <a:ext cx="1405950" cy="1405950"/>
          </a:xfrm>
          <a:prstGeom prst="rect">
            <a:avLst/>
          </a:prstGeom>
          <a:noFill/>
          <a:ln>
            <a:noFill/>
          </a:ln>
        </p:spPr>
      </p:pic>
      <p:pic>
        <p:nvPicPr>
          <p:cNvPr id="299" name="Google Shape;299;p37"/>
          <p:cNvPicPr preferRelativeResize="0"/>
          <p:nvPr/>
        </p:nvPicPr>
        <p:blipFill rotWithShape="1">
          <a:blip r:embed="rId8">
            <a:alphaModFix/>
          </a:blip>
          <a:srcRect l="5668" r="3840"/>
          <a:stretch/>
        </p:blipFill>
        <p:spPr>
          <a:xfrm>
            <a:off x="1379584" y="142458"/>
            <a:ext cx="1914816" cy="1201105"/>
          </a:xfrm>
          <a:prstGeom prst="rect">
            <a:avLst/>
          </a:prstGeom>
          <a:noFill/>
          <a:ln>
            <a:noFill/>
          </a:ln>
        </p:spPr>
      </p:pic>
      <p:pic>
        <p:nvPicPr>
          <p:cNvPr id="300" name="Google Shape;300;p37"/>
          <p:cNvPicPr preferRelativeResize="0"/>
          <p:nvPr/>
        </p:nvPicPr>
        <p:blipFill rotWithShape="1">
          <a:blip r:embed="rId9">
            <a:alphaModFix/>
          </a:blip>
          <a:srcRect/>
          <a:stretch/>
        </p:blipFill>
        <p:spPr>
          <a:xfrm>
            <a:off x="271463" y="2869883"/>
            <a:ext cx="1524000" cy="1047750"/>
          </a:xfrm>
          <a:prstGeom prst="rect">
            <a:avLst/>
          </a:prstGeom>
          <a:noFill/>
          <a:ln>
            <a:noFill/>
          </a:ln>
        </p:spPr>
      </p:pic>
      <p:pic>
        <p:nvPicPr>
          <p:cNvPr id="301" name="Google Shape;301;p37" descr="Image result for LARKR"/>
          <p:cNvPicPr preferRelativeResize="0"/>
          <p:nvPr/>
        </p:nvPicPr>
        <p:blipFill rotWithShape="1">
          <a:blip r:embed="rId10">
            <a:alphaModFix/>
          </a:blip>
          <a:srcRect t="27574" b="26091"/>
          <a:stretch/>
        </p:blipFill>
        <p:spPr>
          <a:xfrm>
            <a:off x="226642" y="1545909"/>
            <a:ext cx="1905000" cy="882650"/>
          </a:xfrm>
          <a:prstGeom prst="rect">
            <a:avLst/>
          </a:prstGeom>
          <a:noFill/>
          <a:ln>
            <a:noFill/>
          </a:ln>
        </p:spPr>
      </p:pic>
      <p:grpSp>
        <p:nvGrpSpPr>
          <p:cNvPr id="302" name="Google Shape;302;p37"/>
          <p:cNvGrpSpPr/>
          <p:nvPr/>
        </p:nvGrpSpPr>
        <p:grpSpPr>
          <a:xfrm>
            <a:off x="3702094" y="3195881"/>
            <a:ext cx="1564957" cy="1305476"/>
            <a:chOff x="7243416" y="5349240"/>
            <a:chExt cx="1739611" cy="1366718"/>
          </a:xfrm>
        </p:grpSpPr>
        <p:pic>
          <p:nvPicPr>
            <p:cNvPr id="303" name="Google Shape;303;p37"/>
            <p:cNvPicPr preferRelativeResize="0"/>
            <p:nvPr/>
          </p:nvPicPr>
          <p:blipFill rotWithShape="1">
            <a:blip r:embed="rId11">
              <a:alphaModFix/>
            </a:blip>
            <a:srcRect/>
            <a:stretch/>
          </p:blipFill>
          <p:spPr>
            <a:xfrm>
              <a:off x="7243416" y="5349240"/>
              <a:ext cx="1739611" cy="1066800"/>
            </a:xfrm>
            <a:prstGeom prst="rect">
              <a:avLst/>
            </a:prstGeom>
            <a:noFill/>
            <a:ln>
              <a:noFill/>
            </a:ln>
          </p:spPr>
        </p:pic>
        <p:sp>
          <p:nvSpPr>
            <p:cNvPr id="304" name="Google Shape;304;p37"/>
            <p:cNvSpPr txBox="1"/>
            <p:nvPr/>
          </p:nvSpPr>
          <p:spPr>
            <a:xfrm>
              <a:off x="7378051" y="6346626"/>
              <a:ext cx="147033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LEVEL Frames</a:t>
              </a:r>
              <a:endParaRPr/>
            </a:p>
          </p:txBody>
        </p:sp>
      </p:grpSp>
      <p:pic>
        <p:nvPicPr>
          <p:cNvPr id="305" name="Google Shape;305;p37" descr="Image result for tahoe daily tribune"/>
          <p:cNvPicPr preferRelativeResize="0"/>
          <p:nvPr/>
        </p:nvPicPr>
        <p:blipFill rotWithShape="1">
          <a:blip r:embed="rId12">
            <a:alphaModFix/>
          </a:blip>
          <a:srcRect l="12267" t="24071" r="9846" b="25272"/>
          <a:stretch/>
        </p:blipFill>
        <p:spPr>
          <a:xfrm>
            <a:off x="0" y="5410482"/>
            <a:ext cx="2225646" cy="1447518"/>
          </a:xfrm>
          <a:prstGeom prst="rect">
            <a:avLst/>
          </a:prstGeom>
          <a:noFill/>
          <a:ln>
            <a:noFill/>
          </a:ln>
        </p:spPr>
      </p:pic>
      <p:pic>
        <p:nvPicPr>
          <p:cNvPr id="306" name="Google Shape;306;p37" descr="Image result for california dept of technology"/>
          <p:cNvPicPr preferRelativeResize="0"/>
          <p:nvPr/>
        </p:nvPicPr>
        <p:blipFill rotWithShape="1">
          <a:blip r:embed="rId13">
            <a:alphaModFix/>
          </a:blip>
          <a:srcRect/>
          <a:stretch/>
        </p:blipFill>
        <p:spPr>
          <a:xfrm>
            <a:off x="343486" y="3878498"/>
            <a:ext cx="1496936" cy="1496936"/>
          </a:xfrm>
          <a:prstGeom prst="rect">
            <a:avLst/>
          </a:prstGeom>
          <a:noFill/>
          <a:ln>
            <a:noFill/>
          </a:ln>
        </p:spPr>
      </p:pic>
      <p:grpSp>
        <p:nvGrpSpPr>
          <p:cNvPr id="307" name="Google Shape;307;p37"/>
          <p:cNvGrpSpPr/>
          <p:nvPr/>
        </p:nvGrpSpPr>
        <p:grpSpPr>
          <a:xfrm>
            <a:off x="10569869" y="4575373"/>
            <a:ext cx="1567861" cy="2086371"/>
            <a:chOff x="316523" y="0"/>
            <a:chExt cx="4158761" cy="5530363"/>
          </a:xfrm>
        </p:grpSpPr>
        <p:pic>
          <p:nvPicPr>
            <p:cNvPr id="308" name="Google Shape;308;p37"/>
            <p:cNvPicPr preferRelativeResize="0"/>
            <p:nvPr/>
          </p:nvPicPr>
          <p:blipFill rotWithShape="1">
            <a:blip r:embed="rId14">
              <a:alphaModFix/>
            </a:blip>
            <a:srcRect l="22670" t="16805" r="18660" b="15127"/>
            <a:stretch/>
          </p:blipFill>
          <p:spPr>
            <a:xfrm>
              <a:off x="316523" y="862379"/>
              <a:ext cx="4158761" cy="4667984"/>
            </a:xfrm>
            <a:prstGeom prst="rect">
              <a:avLst/>
            </a:prstGeom>
            <a:noFill/>
            <a:ln>
              <a:noFill/>
            </a:ln>
          </p:spPr>
        </p:pic>
        <p:pic>
          <p:nvPicPr>
            <p:cNvPr id="309" name="Google Shape;309;p37"/>
            <p:cNvPicPr preferRelativeResize="0"/>
            <p:nvPr/>
          </p:nvPicPr>
          <p:blipFill rotWithShape="1">
            <a:blip r:embed="rId15">
              <a:alphaModFix/>
            </a:blip>
            <a:srcRect/>
            <a:stretch/>
          </p:blipFill>
          <p:spPr>
            <a:xfrm>
              <a:off x="703384" y="0"/>
              <a:ext cx="3771900" cy="981075"/>
            </a:xfrm>
            <a:prstGeom prst="rect">
              <a:avLst/>
            </a:prstGeom>
            <a:noFill/>
            <a:ln>
              <a:noFill/>
            </a:ln>
          </p:spPr>
        </p:pic>
      </p:grpSp>
      <p:pic>
        <p:nvPicPr>
          <p:cNvPr id="310" name="Google Shape;310;p37" descr="http://www.tahoeheritage.org/wp-content/uploads/2013/05/sm-twig-logo-b-w-300x134.jpg"/>
          <p:cNvPicPr preferRelativeResize="0"/>
          <p:nvPr/>
        </p:nvPicPr>
        <p:blipFill rotWithShape="1">
          <a:blip r:embed="rId16">
            <a:alphaModFix/>
          </a:blip>
          <a:srcRect/>
          <a:stretch/>
        </p:blipFill>
        <p:spPr>
          <a:xfrm>
            <a:off x="10569869" y="3680724"/>
            <a:ext cx="1429569" cy="638541"/>
          </a:xfrm>
          <a:prstGeom prst="rect">
            <a:avLst/>
          </a:prstGeom>
          <a:noFill/>
          <a:ln>
            <a:noFill/>
          </a:ln>
        </p:spPr>
      </p:pic>
      <p:pic>
        <p:nvPicPr>
          <p:cNvPr id="311" name="Google Shape;311;p37" descr="http://www.acec-ca-sierra.org/wp-content/uploads/2016/02/Sage-Engineers.png"/>
          <p:cNvPicPr preferRelativeResize="0"/>
          <p:nvPr/>
        </p:nvPicPr>
        <p:blipFill rotWithShape="1">
          <a:blip r:embed="rId17">
            <a:alphaModFix/>
          </a:blip>
          <a:srcRect/>
          <a:stretch/>
        </p:blipFill>
        <p:spPr>
          <a:xfrm>
            <a:off x="2131642" y="4505395"/>
            <a:ext cx="1808125" cy="672657"/>
          </a:xfrm>
          <a:prstGeom prst="rect">
            <a:avLst/>
          </a:prstGeom>
          <a:noFill/>
          <a:ln>
            <a:noFill/>
          </a:ln>
        </p:spPr>
      </p:pic>
      <p:pic>
        <p:nvPicPr>
          <p:cNvPr id="312" name="Google Shape;312;p37" descr="http://gabbartandwoods.com/wp-content/uploads/2017/02/logos-three.png"/>
          <p:cNvPicPr preferRelativeResize="0"/>
          <p:nvPr/>
        </p:nvPicPr>
        <p:blipFill rotWithShape="1">
          <a:blip r:embed="rId18">
            <a:alphaModFix/>
          </a:blip>
          <a:srcRect/>
          <a:stretch/>
        </p:blipFill>
        <p:spPr>
          <a:xfrm>
            <a:off x="2164813" y="6228036"/>
            <a:ext cx="3817620" cy="416757"/>
          </a:xfrm>
          <a:prstGeom prst="rect">
            <a:avLst/>
          </a:prstGeom>
          <a:noFill/>
          <a:ln>
            <a:noFill/>
          </a:ln>
        </p:spPr>
      </p:pic>
      <p:pic>
        <p:nvPicPr>
          <p:cNvPr id="313" name="Google Shape;313;p37" descr="SimulTrans"/>
          <p:cNvPicPr preferRelativeResize="0"/>
          <p:nvPr/>
        </p:nvPicPr>
        <p:blipFill rotWithShape="1">
          <a:blip r:embed="rId19">
            <a:alphaModFix/>
          </a:blip>
          <a:srcRect/>
          <a:stretch/>
        </p:blipFill>
        <p:spPr>
          <a:xfrm>
            <a:off x="2087402" y="5402308"/>
            <a:ext cx="2204148" cy="612521"/>
          </a:xfrm>
          <a:prstGeom prst="rect">
            <a:avLst/>
          </a:prstGeom>
          <a:noFill/>
          <a:ln>
            <a:noFill/>
          </a:ln>
        </p:spPr>
      </p:pic>
      <p:pic>
        <p:nvPicPr>
          <p:cNvPr id="314" name="Google Shape;314;p37" descr="Image result for allaboard co"/>
          <p:cNvPicPr preferRelativeResize="0"/>
          <p:nvPr/>
        </p:nvPicPr>
        <p:blipFill rotWithShape="1">
          <a:blip r:embed="rId20">
            <a:alphaModFix/>
          </a:blip>
          <a:srcRect/>
          <a:stretch/>
        </p:blipFill>
        <p:spPr>
          <a:xfrm>
            <a:off x="184327" y="2266809"/>
            <a:ext cx="2180986" cy="528889"/>
          </a:xfrm>
          <a:prstGeom prst="rect">
            <a:avLst/>
          </a:prstGeom>
          <a:noFill/>
          <a:ln>
            <a:noFill/>
          </a:ln>
        </p:spPr>
      </p:pic>
      <p:pic>
        <p:nvPicPr>
          <p:cNvPr id="315" name="Google Shape;315;p37" descr="Image result for hatchback creative"/>
          <p:cNvPicPr preferRelativeResize="0"/>
          <p:nvPr/>
        </p:nvPicPr>
        <p:blipFill rotWithShape="1">
          <a:blip r:embed="rId21">
            <a:alphaModFix/>
          </a:blip>
          <a:srcRect/>
          <a:stretch/>
        </p:blipFill>
        <p:spPr>
          <a:xfrm>
            <a:off x="2546196" y="1439134"/>
            <a:ext cx="1236345" cy="1236345"/>
          </a:xfrm>
          <a:prstGeom prst="rect">
            <a:avLst/>
          </a:prstGeom>
          <a:noFill/>
          <a:ln>
            <a:noFill/>
          </a:ln>
        </p:spPr>
      </p:pic>
      <p:pic>
        <p:nvPicPr>
          <p:cNvPr id="316" name="Google Shape;316;p37" descr="Image result for live violence free"/>
          <p:cNvPicPr preferRelativeResize="0"/>
          <p:nvPr/>
        </p:nvPicPr>
        <p:blipFill rotWithShape="1">
          <a:blip r:embed="rId22">
            <a:alphaModFix/>
          </a:blip>
          <a:srcRect l="13016" t="21202" r="11783" b="29567"/>
          <a:stretch/>
        </p:blipFill>
        <p:spPr>
          <a:xfrm>
            <a:off x="8389620" y="5662772"/>
            <a:ext cx="2034582" cy="998972"/>
          </a:xfrm>
          <a:prstGeom prst="rect">
            <a:avLst/>
          </a:prstGeom>
          <a:noFill/>
          <a:ln>
            <a:noFill/>
          </a:ln>
        </p:spPr>
      </p:pic>
      <p:pic>
        <p:nvPicPr>
          <p:cNvPr id="317" name="Google Shape;317;p37" descr="Image result for league to save lake tahoe"/>
          <p:cNvPicPr preferRelativeResize="0"/>
          <p:nvPr/>
        </p:nvPicPr>
        <p:blipFill rotWithShape="1">
          <a:blip r:embed="rId23">
            <a:alphaModFix/>
          </a:blip>
          <a:srcRect/>
          <a:stretch/>
        </p:blipFill>
        <p:spPr>
          <a:xfrm>
            <a:off x="8389620" y="4263807"/>
            <a:ext cx="1933269" cy="1258558"/>
          </a:xfrm>
          <a:prstGeom prst="rect">
            <a:avLst/>
          </a:prstGeom>
          <a:noFill/>
          <a:ln>
            <a:noFill/>
          </a:ln>
        </p:spPr>
      </p:pic>
      <p:pic>
        <p:nvPicPr>
          <p:cNvPr id="318" name="Google Shape;318;p37" descr="Image result for national forest foundation"/>
          <p:cNvPicPr preferRelativeResize="0"/>
          <p:nvPr/>
        </p:nvPicPr>
        <p:blipFill rotWithShape="1">
          <a:blip r:embed="rId24">
            <a:alphaModFix/>
          </a:blip>
          <a:srcRect/>
          <a:stretch/>
        </p:blipFill>
        <p:spPr>
          <a:xfrm>
            <a:off x="8201158" y="3129332"/>
            <a:ext cx="2077742" cy="902177"/>
          </a:xfrm>
          <a:prstGeom prst="rect">
            <a:avLst/>
          </a:prstGeom>
          <a:noFill/>
          <a:ln>
            <a:noFill/>
          </a:ln>
        </p:spPr>
      </p:pic>
      <p:pic>
        <p:nvPicPr>
          <p:cNvPr id="319" name="Google Shape;319;p37" descr="Image result for SOS Outreach"/>
          <p:cNvPicPr preferRelativeResize="0"/>
          <p:nvPr/>
        </p:nvPicPr>
        <p:blipFill rotWithShape="1">
          <a:blip r:embed="rId25">
            <a:alphaModFix/>
          </a:blip>
          <a:srcRect/>
          <a:stretch/>
        </p:blipFill>
        <p:spPr>
          <a:xfrm>
            <a:off x="10789329" y="877310"/>
            <a:ext cx="1213258" cy="1348749"/>
          </a:xfrm>
          <a:prstGeom prst="rect">
            <a:avLst/>
          </a:prstGeom>
          <a:noFill/>
          <a:ln>
            <a:noFill/>
          </a:ln>
        </p:spPr>
      </p:pic>
      <p:pic>
        <p:nvPicPr>
          <p:cNvPr id="320" name="Google Shape;320;p37" descr="Image result for tahoe arts alliance"/>
          <p:cNvPicPr preferRelativeResize="0"/>
          <p:nvPr/>
        </p:nvPicPr>
        <p:blipFill rotWithShape="1">
          <a:blip r:embed="rId26">
            <a:alphaModFix/>
          </a:blip>
          <a:srcRect/>
          <a:stretch/>
        </p:blipFill>
        <p:spPr>
          <a:xfrm>
            <a:off x="9098292" y="1421644"/>
            <a:ext cx="1658711" cy="1957288"/>
          </a:xfrm>
          <a:prstGeom prst="rect">
            <a:avLst/>
          </a:prstGeom>
          <a:noFill/>
          <a:ln>
            <a:noFill/>
          </a:ln>
        </p:spPr>
      </p:pic>
      <p:pic>
        <p:nvPicPr>
          <p:cNvPr id="321" name="Google Shape;321;p37" descr="Image result for ameriprise financial"/>
          <p:cNvPicPr preferRelativeResize="0"/>
          <p:nvPr/>
        </p:nvPicPr>
        <p:blipFill rotWithShape="1">
          <a:blip r:embed="rId27">
            <a:alphaModFix/>
          </a:blip>
          <a:srcRect t="11075" b="34314"/>
          <a:stretch/>
        </p:blipFill>
        <p:spPr>
          <a:xfrm>
            <a:off x="3462364" y="469367"/>
            <a:ext cx="2399027" cy="874196"/>
          </a:xfrm>
          <a:prstGeom prst="rect">
            <a:avLst/>
          </a:prstGeom>
          <a:noFill/>
          <a:ln>
            <a:noFill/>
          </a:ln>
        </p:spPr>
      </p:pic>
      <p:pic>
        <p:nvPicPr>
          <p:cNvPr id="322" name="Google Shape;322;p37" descr="Image result for wells fargo logo"/>
          <p:cNvPicPr preferRelativeResize="0"/>
          <p:nvPr/>
        </p:nvPicPr>
        <p:blipFill rotWithShape="1">
          <a:blip r:embed="rId28">
            <a:alphaModFix/>
          </a:blip>
          <a:srcRect/>
          <a:stretch/>
        </p:blipFill>
        <p:spPr>
          <a:xfrm>
            <a:off x="3919166" y="1395226"/>
            <a:ext cx="863635" cy="863635"/>
          </a:xfrm>
          <a:prstGeom prst="rect">
            <a:avLst/>
          </a:prstGeom>
          <a:noFill/>
          <a:ln>
            <a:noFill/>
          </a:ln>
        </p:spPr>
      </p:pic>
      <p:pic>
        <p:nvPicPr>
          <p:cNvPr id="323" name="Google Shape;323;p37" descr="Image result for spatial informatics group"/>
          <p:cNvPicPr preferRelativeResize="0"/>
          <p:nvPr/>
        </p:nvPicPr>
        <p:blipFill rotWithShape="1">
          <a:blip r:embed="rId29">
            <a:alphaModFix/>
          </a:blip>
          <a:srcRect/>
          <a:stretch/>
        </p:blipFill>
        <p:spPr>
          <a:xfrm>
            <a:off x="5264987" y="1422058"/>
            <a:ext cx="1818636" cy="1224900"/>
          </a:xfrm>
          <a:prstGeom prst="rect">
            <a:avLst/>
          </a:prstGeom>
          <a:noFill/>
          <a:ln>
            <a:noFill/>
          </a:ln>
        </p:spPr>
      </p:pic>
      <p:pic>
        <p:nvPicPr>
          <p:cNvPr id="324" name="Google Shape;324;p37" descr="Image result for wilson public affairs logo"/>
          <p:cNvPicPr preferRelativeResize="0"/>
          <p:nvPr/>
        </p:nvPicPr>
        <p:blipFill rotWithShape="1">
          <a:blip r:embed="rId30">
            <a:alphaModFix/>
          </a:blip>
          <a:srcRect l="26050" t="39790" r="25811" b="40331"/>
          <a:stretch/>
        </p:blipFill>
        <p:spPr>
          <a:xfrm>
            <a:off x="4004125" y="4490366"/>
            <a:ext cx="2095343" cy="865281"/>
          </a:xfrm>
          <a:prstGeom prst="rect">
            <a:avLst/>
          </a:prstGeom>
          <a:noFill/>
          <a:ln>
            <a:noFill/>
          </a:ln>
        </p:spPr>
      </p:pic>
      <p:pic>
        <p:nvPicPr>
          <p:cNvPr id="325" name="Google Shape;325;p37" descr="Image result for mobo law"/>
          <p:cNvPicPr preferRelativeResize="0"/>
          <p:nvPr/>
        </p:nvPicPr>
        <p:blipFill rotWithShape="1">
          <a:blip r:embed="rId31">
            <a:alphaModFix/>
          </a:blip>
          <a:srcRect l="21807" t="18101" r="23921" b="16350"/>
          <a:stretch/>
        </p:blipFill>
        <p:spPr>
          <a:xfrm>
            <a:off x="5414127" y="2850484"/>
            <a:ext cx="1208722" cy="1459875"/>
          </a:xfrm>
          <a:prstGeom prst="rect">
            <a:avLst/>
          </a:prstGeom>
          <a:noFill/>
          <a:ln>
            <a:noFill/>
          </a:ln>
        </p:spPr>
      </p:pic>
      <p:pic>
        <p:nvPicPr>
          <p:cNvPr id="326" name="Google Shape;326;p37"/>
          <p:cNvPicPr preferRelativeResize="0"/>
          <p:nvPr/>
        </p:nvPicPr>
        <p:blipFill rotWithShape="1">
          <a:blip r:embed="rId32">
            <a:alphaModFix/>
          </a:blip>
          <a:srcRect/>
          <a:stretch/>
        </p:blipFill>
        <p:spPr>
          <a:xfrm>
            <a:off x="10230583" y="143925"/>
            <a:ext cx="1961417" cy="657176"/>
          </a:xfrm>
          <a:prstGeom prst="rect">
            <a:avLst/>
          </a:prstGeom>
          <a:noFill/>
          <a:ln>
            <a:noFill/>
          </a:ln>
        </p:spPr>
      </p:pic>
      <p:pic>
        <p:nvPicPr>
          <p:cNvPr id="327" name="Google Shape;327;p37"/>
          <p:cNvPicPr preferRelativeResize="0"/>
          <p:nvPr/>
        </p:nvPicPr>
        <p:blipFill rotWithShape="1">
          <a:blip r:embed="rId33">
            <a:alphaModFix/>
          </a:blip>
          <a:srcRect/>
          <a:stretch/>
        </p:blipFill>
        <p:spPr>
          <a:xfrm>
            <a:off x="4484573" y="5450884"/>
            <a:ext cx="2599049" cy="501907"/>
          </a:xfrm>
          <a:prstGeom prst="rect">
            <a:avLst/>
          </a:prstGeom>
          <a:noFill/>
          <a:ln>
            <a:noFill/>
          </a:ln>
        </p:spPr>
      </p:pic>
      <p:pic>
        <p:nvPicPr>
          <p:cNvPr id="328" name="Google Shape;328;p37" descr="Image result for limebike logo"/>
          <p:cNvPicPr preferRelativeResize="0"/>
          <p:nvPr/>
        </p:nvPicPr>
        <p:blipFill rotWithShape="1">
          <a:blip r:embed="rId34">
            <a:alphaModFix/>
          </a:blip>
          <a:srcRect/>
          <a:stretch/>
        </p:blipFill>
        <p:spPr>
          <a:xfrm>
            <a:off x="6173648" y="708998"/>
            <a:ext cx="1042068" cy="859706"/>
          </a:xfrm>
          <a:prstGeom prst="rect">
            <a:avLst/>
          </a:prstGeom>
          <a:noFill/>
          <a:ln>
            <a:noFill/>
          </a:ln>
        </p:spPr>
      </p:pic>
      <p:pic>
        <p:nvPicPr>
          <p:cNvPr id="329" name="Google Shape;329;p37" descr="Image result for tcs digital marketing"/>
          <p:cNvPicPr preferRelativeResize="0"/>
          <p:nvPr/>
        </p:nvPicPr>
        <p:blipFill rotWithShape="1">
          <a:blip r:embed="rId35">
            <a:alphaModFix/>
          </a:blip>
          <a:srcRect t="28255" b="28141"/>
          <a:stretch/>
        </p:blipFill>
        <p:spPr>
          <a:xfrm>
            <a:off x="6250072" y="6103648"/>
            <a:ext cx="1526344" cy="665531"/>
          </a:xfrm>
          <a:prstGeom prst="rect">
            <a:avLst/>
          </a:prstGeom>
          <a:noFill/>
          <a:ln>
            <a:noFill/>
          </a:ln>
        </p:spPr>
      </p:pic>
      <p:pic>
        <p:nvPicPr>
          <p:cNvPr id="330" name="Google Shape;330;p37" descr="Image result for birksun"/>
          <p:cNvPicPr preferRelativeResize="0"/>
          <p:nvPr/>
        </p:nvPicPr>
        <p:blipFill rotWithShape="1">
          <a:blip r:embed="rId36">
            <a:alphaModFix/>
          </a:blip>
          <a:srcRect l="10572" t="34549" r="8298" b="35761"/>
          <a:stretch/>
        </p:blipFill>
        <p:spPr>
          <a:xfrm>
            <a:off x="3219529" y="12063"/>
            <a:ext cx="1968881" cy="720536"/>
          </a:xfrm>
          <a:prstGeom prst="rect">
            <a:avLst/>
          </a:prstGeom>
          <a:noFill/>
          <a:ln>
            <a:noFill/>
          </a:ln>
        </p:spPr>
      </p:pic>
      <p:pic>
        <p:nvPicPr>
          <p:cNvPr id="331" name="Google Shape;331;p37" descr="Image result for calorie cloud"/>
          <p:cNvPicPr preferRelativeResize="0"/>
          <p:nvPr/>
        </p:nvPicPr>
        <p:blipFill rotWithShape="1">
          <a:blip r:embed="rId37">
            <a:alphaModFix/>
          </a:blip>
          <a:srcRect/>
          <a:stretch/>
        </p:blipFill>
        <p:spPr>
          <a:xfrm>
            <a:off x="5784097" y="112236"/>
            <a:ext cx="1988813" cy="635768"/>
          </a:xfrm>
          <a:prstGeom prst="rect">
            <a:avLst/>
          </a:prstGeom>
          <a:noFill/>
          <a:ln>
            <a:noFill/>
          </a:ln>
        </p:spPr>
      </p:pic>
      <p:pic>
        <p:nvPicPr>
          <p:cNvPr id="332" name="Google Shape;332;p37" descr="Image result for sierra club"/>
          <p:cNvPicPr preferRelativeResize="0"/>
          <p:nvPr/>
        </p:nvPicPr>
        <p:blipFill rotWithShape="1">
          <a:blip r:embed="rId38">
            <a:alphaModFix/>
          </a:blip>
          <a:srcRect/>
          <a:stretch/>
        </p:blipFill>
        <p:spPr>
          <a:xfrm>
            <a:off x="8327266" y="1489118"/>
            <a:ext cx="759872" cy="1186361"/>
          </a:xfrm>
          <a:prstGeom prst="rect">
            <a:avLst/>
          </a:prstGeom>
          <a:noFill/>
          <a:ln>
            <a:noFill/>
          </a:ln>
        </p:spPr>
      </p:pic>
      <p:pic>
        <p:nvPicPr>
          <p:cNvPr id="333" name="Google Shape;333;p37" descr="El Dorado Arts Council"/>
          <p:cNvPicPr preferRelativeResize="0"/>
          <p:nvPr/>
        </p:nvPicPr>
        <p:blipFill rotWithShape="1">
          <a:blip r:embed="rId39">
            <a:alphaModFix/>
          </a:blip>
          <a:srcRect/>
          <a:stretch/>
        </p:blipFill>
        <p:spPr>
          <a:xfrm>
            <a:off x="8260334" y="186087"/>
            <a:ext cx="2267202" cy="332800"/>
          </a:xfrm>
          <a:prstGeom prst="rect">
            <a:avLst/>
          </a:prstGeom>
          <a:noFill/>
          <a:ln>
            <a:noFill/>
          </a:ln>
        </p:spPr>
      </p:pic>
      <p:pic>
        <p:nvPicPr>
          <p:cNvPr id="334" name="Google Shape;334;p37" descr="Image result for five ten logo"/>
          <p:cNvPicPr preferRelativeResize="0"/>
          <p:nvPr/>
        </p:nvPicPr>
        <p:blipFill rotWithShape="1">
          <a:blip r:embed="rId40">
            <a:alphaModFix/>
          </a:blip>
          <a:srcRect l="17091" r="18371"/>
          <a:stretch/>
        </p:blipFill>
        <p:spPr>
          <a:xfrm>
            <a:off x="6698403" y="3321012"/>
            <a:ext cx="1074507" cy="1092429"/>
          </a:xfrm>
          <a:prstGeom prst="rect">
            <a:avLst/>
          </a:prstGeom>
          <a:noFill/>
          <a:ln>
            <a:noFill/>
          </a:ln>
        </p:spPr>
      </p:pic>
      <p:pic>
        <p:nvPicPr>
          <p:cNvPr id="335" name="Google Shape;335;p37" descr="Image result for goengineer logo"/>
          <p:cNvPicPr preferRelativeResize="0"/>
          <p:nvPr/>
        </p:nvPicPr>
        <p:blipFill rotWithShape="1">
          <a:blip r:embed="rId41">
            <a:alphaModFix/>
          </a:blip>
          <a:srcRect/>
          <a:stretch/>
        </p:blipFill>
        <p:spPr>
          <a:xfrm>
            <a:off x="6346448" y="4533456"/>
            <a:ext cx="1666909" cy="878817"/>
          </a:xfrm>
          <a:prstGeom prst="rect">
            <a:avLst/>
          </a:prstGeom>
          <a:noFill/>
          <a:ln>
            <a:noFill/>
          </a:ln>
        </p:spPr>
      </p:pic>
      <p:pic>
        <p:nvPicPr>
          <p:cNvPr id="336" name="Google Shape;336;p37" descr="Image result for quadrotech solutions"/>
          <p:cNvPicPr preferRelativeResize="0"/>
          <p:nvPr/>
        </p:nvPicPr>
        <p:blipFill rotWithShape="1">
          <a:blip r:embed="rId42">
            <a:alphaModFix/>
          </a:blip>
          <a:srcRect/>
          <a:stretch/>
        </p:blipFill>
        <p:spPr>
          <a:xfrm>
            <a:off x="3869581" y="2401150"/>
            <a:ext cx="1563042" cy="606900"/>
          </a:xfrm>
          <a:prstGeom prst="rect">
            <a:avLst/>
          </a:prstGeom>
          <a:noFill/>
          <a:ln>
            <a:noFill/>
          </a:ln>
        </p:spPr>
      </p:pic>
      <p:sp>
        <p:nvSpPr>
          <p:cNvPr id="337" name="Google Shape;337;p37" descr="Image result for filamen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8" name="Google Shape;338;p37" descr="Image result for filament co logo"/>
          <p:cNvPicPr preferRelativeResize="0"/>
          <p:nvPr/>
        </p:nvPicPr>
        <p:blipFill rotWithShape="1">
          <a:blip r:embed="rId43">
            <a:alphaModFix/>
          </a:blip>
          <a:srcRect/>
          <a:stretch/>
        </p:blipFill>
        <p:spPr>
          <a:xfrm>
            <a:off x="6723688" y="2386932"/>
            <a:ext cx="951401" cy="9514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8"/>
          <p:cNvSpPr txBox="1">
            <a:spLocks noGrp="1"/>
          </p:cNvSpPr>
          <p:nvPr>
            <p:ph type="title"/>
          </p:nvPr>
        </p:nvSpPr>
        <p:spPr>
          <a:xfrm>
            <a:off x="754025" y="681050"/>
            <a:ext cx="11038800" cy="7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b="0" i="0" u="none" strike="noStrike" cap="none">
                <a:solidFill>
                  <a:schemeClr val="dk1"/>
                </a:solidFill>
                <a:latin typeface="Calibri"/>
                <a:ea typeface="Calibri"/>
                <a:cs typeface="Calibri"/>
                <a:sym typeface="Calibri"/>
              </a:rPr>
              <a:t>Entrepreneurship</a:t>
            </a:r>
            <a:r>
              <a:rPr lang="en-US" sz="4400" b="0" i="0" u="none" strike="noStrike" cap="none">
                <a:solidFill>
                  <a:schemeClr val="dk1"/>
                </a:solidFill>
                <a:latin typeface="Calibri"/>
                <a:ea typeface="Calibri"/>
                <a:cs typeface="Calibri"/>
                <a:sym typeface="Calibri"/>
              </a:rPr>
              <a:t> is for more than just students.</a:t>
            </a:r>
            <a:endParaRPr/>
          </a:p>
        </p:txBody>
      </p:sp>
      <p:sp>
        <p:nvSpPr>
          <p:cNvPr id="345" name="Google Shape;345;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346" name="Google Shape;346;p38" descr="Image result for entrepreneurial thinking"/>
          <p:cNvPicPr preferRelativeResize="0"/>
          <p:nvPr/>
        </p:nvPicPr>
        <p:blipFill rotWithShape="1">
          <a:blip r:embed="rId3">
            <a:alphaModFix/>
          </a:blip>
          <a:srcRect/>
          <a:stretch/>
        </p:blipFill>
        <p:spPr>
          <a:xfrm>
            <a:off x="754015" y="1460360"/>
            <a:ext cx="10683969" cy="52628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sp>
        <p:nvSpPr>
          <p:cNvPr id="263" name="Google Shape;263;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p>
            <a:pPr marL="228600" marR="0" lvl="0" indent="-25400" algn="l" rtl="0">
              <a:lnSpc>
                <a:spcPct val="90000"/>
              </a:lnSpc>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264" name="Google Shape;264;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265" name="Google Shape;265;p33" descr="Image result for entrepreneurial thinking"/>
          <p:cNvPicPr preferRelativeResize="0"/>
          <p:nvPr/>
        </p:nvPicPr>
        <p:blipFill rotWithShape="1">
          <a:blip r:embed="rId3">
            <a:alphaModFix/>
          </a:blip>
          <a:srcRect/>
          <a:stretch/>
        </p:blipFill>
        <p:spPr>
          <a:xfrm>
            <a:off x="839788" y="-4763"/>
            <a:ext cx="10283824" cy="6858000"/>
          </a:xfrm>
          <a:prstGeom prst="rect">
            <a:avLst/>
          </a:prstGeom>
          <a:noFill/>
          <a:ln>
            <a:noFill/>
          </a:ln>
        </p:spPr>
      </p:pic>
      <p:sp>
        <p:nvSpPr>
          <p:cNvPr id="266" name="Google Shape;266;p33"/>
          <p:cNvSpPr txBox="1"/>
          <p:nvPr/>
        </p:nvSpPr>
        <p:spPr>
          <a:xfrm flipH="1">
            <a:off x="714064" y="4800601"/>
            <a:ext cx="102837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dirty="0">
                <a:solidFill>
                  <a:schemeClr val="bg1"/>
                </a:solidFill>
                <a:effectLst>
                  <a:outerShdw blurRad="38100" dist="38100" dir="2700000" algn="tl">
                    <a:srgbClr val="000000">
                      <a:alpha val="43137"/>
                    </a:srgbClr>
                  </a:outerShdw>
                </a:effectLst>
                <a:latin typeface="Calibri"/>
                <a:ea typeface="Calibri"/>
                <a:cs typeface="Calibri"/>
                <a:sym typeface="Calibri"/>
              </a:rPr>
              <a:t>Entrepreneurship helps us take control of our own destiny.</a:t>
            </a:r>
            <a:endParaRPr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The Team</a:t>
            </a:r>
            <a:endParaRPr/>
          </a:p>
        </p:txBody>
      </p:sp>
      <p:sp>
        <p:nvSpPr>
          <p:cNvPr id="112" name="Google Shape;112;p16"/>
          <p:cNvSpPr txBox="1">
            <a:spLocks noGrp="1"/>
          </p:cNvSpPr>
          <p:nvPr>
            <p:ph type="body" idx="1"/>
          </p:nvPr>
        </p:nvSpPr>
        <p:spPr>
          <a:xfrm>
            <a:off x="838200" y="1825626"/>
            <a:ext cx="10515600" cy="358164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Dr. Jamie Orr, Co-founder, Tahoe Mountain Lab</a:t>
            </a:r>
            <a:endParaRPr/>
          </a:p>
          <a:p>
            <a:pPr marL="0" marR="0" lvl="0" indent="0" algn="l" rtl="0">
              <a:lnSpc>
                <a:spcPct val="8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Cornelius Brown, DSN Small Business, Greater Sacramento Region</a:t>
            </a:r>
            <a:endParaRPr/>
          </a:p>
          <a:p>
            <a:pPr marL="0" marR="0" lvl="0" indent="0" algn="l" rtl="0">
              <a:lnSpc>
                <a:spcPct val="8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Brad Deeds, Dean of Workforce Development &amp; Instruction, LTCC</a:t>
            </a:r>
            <a:endParaRPr sz="28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Amber Goligoski, Program Coordinator for Work-based Learning, LTCC</a:t>
            </a:r>
            <a:endParaRPr/>
          </a:p>
          <a:p>
            <a:pPr marL="228600" marR="0" lvl="0" indent="-50800" algn="l" rtl="0">
              <a:lnSpc>
                <a:spcPct val="8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13" name="Google Shape;113;p16"/>
          <p:cNvPicPr preferRelativeResize="0"/>
          <p:nvPr/>
        </p:nvPicPr>
        <p:blipFill rotWithShape="1">
          <a:blip r:embed="rId3">
            <a:alphaModFix/>
          </a:blip>
          <a:srcRect/>
          <a:stretch/>
        </p:blipFill>
        <p:spPr>
          <a:xfrm>
            <a:off x="1600373" y="4594649"/>
            <a:ext cx="2943896" cy="1161687"/>
          </a:xfrm>
          <a:prstGeom prst="rect">
            <a:avLst/>
          </a:prstGeom>
          <a:noFill/>
          <a:ln>
            <a:noFill/>
          </a:ln>
        </p:spPr>
      </p:pic>
      <p:pic>
        <p:nvPicPr>
          <p:cNvPr id="114" name="Google Shape;114;p16"/>
          <p:cNvPicPr preferRelativeResize="0"/>
          <p:nvPr/>
        </p:nvPicPr>
        <p:blipFill rotWithShape="1">
          <a:blip r:embed="rId4">
            <a:alphaModFix/>
          </a:blip>
          <a:srcRect/>
          <a:stretch/>
        </p:blipFill>
        <p:spPr>
          <a:xfrm>
            <a:off x="7647740" y="4747099"/>
            <a:ext cx="4045759" cy="1009227"/>
          </a:xfrm>
          <a:prstGeom prst="rect">
            <a:avLst/>
          </a:prstGeom>
          <a:noFill/>
          <a:ln>
            <a:noFill/>
          </a:ln>
        </p:spPr>
      </p:pic>
      <p:pic>
        <p:nvPicPr>
          <p:cNvPr id="115" name="Google Shape;115;p16"/>
          <p:cNvPicPr preferRelativeResize="0"/>
          <p:nvPr/>
        </p:nvPicPr>
        <p:blipFill rotWithShape="1">
          <a:blip r:embed="rId5">
            <a:alphaModFix/>
          </a:blip>
          <a:srcRect/>
          <a:stretch/>
        </p:blipFill>
        <p:spPr>
          <a:xfrm>
            <a:off x="4993440" y="4129133"/>
            <a:ext cx="2205133" cy="224517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My Story in a Nutshell</a:t>
            </a:r>
            <a:endParaRPr/>
          </a:p>
        </p:txBody>
      </p:sp>
      <p:pic>
        <p:nvPicPr>
          <p:cNvPr id="121" name="Google Shape;121;p17"/>
          <p:cNvPicPr preferRelativeResize="0"/>
          <p:nvPr/>
        </p:nvPicPr>
        <p:blipFill rotWithShape="1">
          <a:blip r:embed="rId3">
            <a:alphaModFix/>
          </a:blip>
          <a:srcRect/>
          <a:stretch/>
        </p:blipFill>
        <p:spPr>
          <a:xfrm>
            <a:off x="7621116" y="0"/>
            <a:ext cx="4570884" cy="6858000"/>
          </a:xfrm>
          <a:prstGeom prst="rect">
            <a:avLst/>
          </a:prstGeom>
          <a:noFill/>
          <a:ln>
            <a:noFill/>
          </a:ln>
        </p:spPr>
      </p:pic>
      <p:pic>
        <p:nvPicPr>
          <p:cNvPr id="122" name="Google Shape;122;p17"/>
          <p:cNvPicPr preferRelativeResize="0">
            <a:picLocks noGrp="1"/>
          </p:cNvPicPr>
          <p:nvPr>
            <p:ph type="body" idx="1"/>
          </p:nvPr>
        </p:nvPicPr>
        <p:blipFill rotWithShape="1">
          <a:blip r:embed="rId4">
            <a:alphaModFix/>
          </a:blip>
          <a:srcRect/>
          <a:stretch/>
        </p:blipFill>
        <p:spPr>
          <a:xfrm>
            <a:off x="323361" y="1811655"/>
            <a:ext cx="6911732" cy="32346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8" name="Google Shape;128;p18"/>
          <p:cNvPicPr preferRelativeResize="0"/>
          <p:nvPr/>
        </p:nvPicPr>
        <p:blipFill rotWithShape="1">
          <a:blip r:embed="rId3">
            <a:alphaModFix/>
          </a:blip>
          <a:srcRect l="4205" t="4895" r="5263" b="4895"/>
          <a:stretch/>
        </p:blipFill>
        <p:spPr>
          <a:xfrm>
            <a:off x="611537" y="466869"/>
            <a:ext cx="3148595" cy="2958669"/>
          </a:xfrm>
          <a:prstGeom prst="rect">
            <a:avLst/>
          </a:prstGeom>
          <a:noFill/>
          <a:ln>
            <a:noFill/>
          </a:ln>
        </p:spPr>
      </p:pic>
      <p:grpSp>
        <p:nvGrpSpPr>
          <p:cNvPr id="14" name="Group 13">
            <a:extLst>
              <a:ext uri="{FF2B5EF4-FFF2-40B4-BE49-F238E27FC236}">
                <a16:creationId xmlns:a16="http://schemas.microsoft.com/office/drawing/2014/main" id="{F2B8F8BB-2EB2-4592-9395-302FCC3CA4B8}"/>
              </a:ext>
            </a:extLst>
          </p:cNvPr>
          <p:cNvGrpSpPr>
            <a:grpSpLocks/>
          </p:cNvGrpSpPr>
          <p:nvPr/>
        </p:nvGrpSpPr>
        <p:grpSpPr bwMode="auto">
          <a:xfrm>
            <a:off x="2503055" y="44743"/>
            <a:ext cx="5374534" cy="1968091"/>
            <a:chOff x="240" y="857"/>
            <a:chExt cx="5472" cy="2555"/>
          </a:xfrm>
        </p:grpSpPr>
        <p:grpSp>
          <p:nvGrpSpPr>
            <p:cNvPr id="15" name="Group 14">
              <a:extLst>
                <a:ext uri="{FF2B5EF4-FFF2-40B4-BE49-F238E27FC236}">
                  <a16:creationId xmlns:a16="http://schemas.microsoft.com/office/drawing/2014/main" id="{9B8B5A3F-7062-4465-8F8E-C24BEB463798}"/>
                </a:ext>
              </a:extLst>
            </p:cNvPr>
            <p:cNvGrpSpPr>
              <a:grpSpLocks/>
            </p:cNvGrpSpPr>
            <p:nvPr/>
          </p:nvGrpSpPr>
          <p:grpSpPr bwMode="auto">
            <a:xfrm>
              <a:off x="240" y="857"/>
              <a:ext cx="5472" cy="2555"/>
              <a:chOff x="240" y="857"/>
              <a:chExt cx="5472" cy="2555"/>
            </a:xfrm>
          </p:grpSpPr>
          <p:grpSp>
            <p:nvGrpSpPr>
              <p:cNvPr id="17" name="Group 16">
                <a:extLst>
                  <a:ext uri="{FF2B5EF4-FFF2-40B4-BE49-F238E27FC236}">
                    <a16:creationId xmlns:a16="http://schemas.microsoft.com/office/drawing/2014/main" id="{5A6751E5-F0AC-4BD4-A9C7-FE6DADE54BCC}"/>
                  </a:ext>
                </a:extLst>
              </p:cNvPr>
              <p:cNvGrpSpPr>
                <a:grpSpLocks/>
              </p:cNvGrpSpPr>
              <p:nvPr/>
            </p:nvGrpSpPr>
            <p:grpSpPr bwMode="auto">
              <a:xfrm>
                <a:off x="240" y="857"/>
                <a:ext cx="5368" cy="2356"/>
                <a:chOff x="240" y="857"/>
                <a:chExt cx="5368" cy="2356"/>
              </a:xfrm>
            </p:grpSpPr>
            <p:pic>
              <p:nvPicPr>
                <p:cNvPr id="19" name="Picture 18">
                  <a:extLst>
                    <a:ext uri="{FF2B5EF4-FFF2-40B4-BE49-F238E27FC236}">
                      <a16:creationId xmlns:a16="http://schemas.microsoft.com/office/drawing/2014/main" id="{37C8B3BA-D312-444F-91D8-672330471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857"/>
                  <a:ext cx="4696" cy="14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9">
                  <a:extLst>
                    <a:ext uri="{FF2B5EF4-FFF2-40B4-BE49-F238E27FC236}">
                      <a16:creationId xmlns:a16="http://schemas.microsoft.com/office/drawing/2014/main" id="{0BA3AFC3-5F54-432A-BA81-00D2866E3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585"/>
                  <a:ext cx="2728" cy="16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8" name="Rectangle 17">
                <a:extLst>
                  <a:ext uri="{FF2B5EF4-FFF2-40B4-BE49-F238E27FC236}">
                    <a16:creationId xmlns:a16="http://schemas.microsoft.com/office/drawing/2014/main" id="{9D8D3952-A87A-4F59-92F1-5F483DC8776F}"/>
                  </a:ext>
                </a:extLst>
              </p:cNvPr>
              <p:cNvSpPr>
                <a:spLocks noChangeArrowheads="1"/>
              </p:cNvSpPr>
              <p:nvPr/>
            </p:nvSpPr>
            <p:spPr bwMode="auto">
              <a:xfrm>
                <a:off x="2818" y="3239"/>
                <a:ext cx="2894"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nSpc>
                    <a:spcPct val="100000"/>
                  </a:lnSpc>
                  <a:buClrTx/>
                  <a:buSzPct val="45000"/>
                  <a:buFontTx/>
                  <a:buNone/>
                </a:pPr>
                <a:r>
                  <a:rPr lang="en-US" altLang="en-US" sz="1200">
                    <a:solidFill>
                      <a:srgbClr val="FFFFFF"/>
                    </a:solidFill>
                  </a:rPr>
                  <a:t>J.W. Ponder and D.A. Case. </a:t>
                </a:r>
                <a:r>
                  <a:rPr lang="en-US" altLang="en-US" sz="1200" i="1">
                    <a:solidFill>
                      <a:srgbClr val="FFFFFF"/>
                    </a:solidFill>
                  </a:rPr>
                  <a:t>Adv. Prot. Chem.</a:t>
                </a:r>
                <a:r>
                  <a:rPr lang="en-US" altLang="en-US" sz="1200" b="1">
                    <a:solidFill>
                      <a:srgbClr val="FFFFFF"/>
                    </a:solidFill>
                  </a:rPr>
                  <a:t> 66,</a:t>
                </a:r>
                <a:r>
                  <a:rPr lang="en-US" altLang="en-US" sz="1200">
                    <a:solidFill>
                      <a:srgbClr val="FFFFFF"/>
                    </a:solidFill>
                  </a:rPr>
                  <a:t> 27-85 (2003).</a:t>
                </a:r>
              </a:p>
            </p:txBody>
          </p:sp>
        </p:grpSp>
        <p:sp>
          <p:nvSpPr>
            <p:cNvPr id="16" name="Text Box 9">
              <a:extLst>
                <a:ext uri="{FF2B5EF4-FFF2-40B4-BE49-F238E27FC236}">
                  <a16:creationId xmlns:a16="http://schemas.microsoft.com/office/drawing/2014/main" id="{9E4D2B44-724A-46F1-998F-365148E7DA6F}"/>
                </a:ext>
              </a:extLst>
            </p:cNvPr>
            <p:cNvSpPr txBox="1">
              <a:spLocks noChangeArrowheads="1"/>
            </p:cNvSpPr>
            <p:nvPr/>
          </p:nvSpPr>
          <p:spPr bwMode="auto">
            <a:xfrm>
              <a:off x="3529" y="3029"/>
              <a:ext cx="2175"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nSpc>
                  <a:spcPct val="100000"/>
                </a:lnSpc>
                <a:buClrTx/>
                <a:buSzPct val="45000"/>
                <a:buFontTx/>
                <a:buNone/>
              </a:pPr>
              <a:r>
                <a:rPr lang="en-US" altLang="en-US"/>
                <a:t>Solid Lines: Covalent Bonds</a:t>
              </a:r>
            </a:p>
          </p:txBody>
        </p:sp>
      </p:grpSp>
      <p:pic>
        <p:nvPicPr>
          <p:cNvPr id="127" name="Google Shape;127;p18"/>
          <p:cNvPicPr preferRelativeResize="0"/>
          <p:nvPr/>
        </p:nvPicPr>
        <p:blipFill rotWithShape="1">
          <a:blip r:embed="rId6">
            <a:alphaModFix/>
          </a:blip>
          <a:srcRect/>
          <a:stretch/>
        </p:blipFill>
        <p:spPr>
          <a:xfrm>
            <a:off x="7646039" y="7821"/>
            <a:ext cx="4545961" cy="3166837"/>
          </a:xfrm>
          <a:prstGeom prst="rect">
            <a:avLst/>
          </a:prstGeom>
          <a:noFill/>
          <a:ln>
            <a:noFill/>
          </a:ln>
        </p:spPr>
      </p:pic>
      <p:pic>
        <p:nvPicPr>
          <p:cNvPr id="130" name="Google Shape;130;p18" descr="Image result for STEM"/>
          <p:cNvPicPr preferRelativeResize="0"/>
          <p:nvPr/>
        </p:nvPicPr>
        <p:blipFill rotWithShape="1">
          <a:blip r:embed="rId7">
            <a:alphaModFix/>
          </a:blip>
          <a:srcRect/>
          <a:stretch/>
        </p:blipFill>
        <p:spPr>
          <a:xfrm>
            <a:off x="6248990" y="5252805"/>
            <a:ext cx="2235998" cy="1150881"/>
          </a:xfrm>
          <a:prstGeom prst="rect">
            <a:avLst/>
          </a:prstGeom>
          <a:noFill/>
          <a:ln>
            <a:noFill/>
          </a:ln>
        </p:spPr>
      </p:pic>
      <p:pic>
        <p:nvPicPr>
          <p:cNvPr id="135" name="Google Shape;135;p18" descr="Image result for silicon valley"/>
          <p:cNvPicPr preferRelativeResize="0">
            <a:picLocks noGrp="1"/>
          </p:cNvPicPr>
          <p:nvPr>
            <p:ph type="body" idx="1"/>
          </p:nvPr>
        </p:nvPicPr>
        <p:blipFill rotWithShape="1">
          <a:blip r:embed="rId8">
            <a:alphaModFix/>
          </a:blip>
          <a:srcRect/>
          <a:stretch/>
        </p:blipFill>
        <p:spPr>
          <a:xfrm>
            <a:off x="1" y="4041623"/>
            <a:ext cx="5055576" cy="2843115"/>
          </a:xfrm>
          <a:prstGeom prst="rect">
            <a:avLst/>
          </a:prstGeom>
          <a:noFill/>
          <a:ln>
            <a:noFill/>
          </a:ln>
        </p:spPr>
      </p:pic>
      <p:pic>
        <p:nvPicPr>
          <p:cNvPr id="136" name="Google Shape;136;p18" descr="Image result for foothill college"/>
          <p:cNvPicPr preferRelativeResize="0"/>
          <p:nvPr/>
        </p:nvPicPr>
        <p:blipFill rotWithShape="1">
          <a:blip r:embed="rId9">
            <a:alphaModFix/>
          </a:blip>
          <a:srcRect/>
          <a:stretch/>
        </p:blipFill>
        <p:spPr>
          <a:xfrm>
            <a:off x="4398116" y="3752938"/>
            <a:ext cx="1775460" cy="1775460"/>
          </a:xfrm>
          <a:prstGeom prst="rect">
            <a:avLst/>
          </a:prstGeom>
          <a:noFill/>
          <a:ln>
            <a:noFill/>
          </a:ln>
        </p:spPr>
      </p:pic>
      <p:pic>
        <p:nvPicPr>
          <p:cNvPr id="1026" name="Picture 2" descr="Image result for cal poly slo logo">
            <a:extLst>
              <a:ext uri="{FF2B5EF4-FFF2-40B4-BE49-F238E27FC236}">
                <a16:creationId xmlns:a16="http://schemas.microsoft.com/office/drawing/2014/main" id="{6F8B569C-DE4D-4277-8918-5C9CCBC274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2294" y="2306384"/>
            <a:ext cx="1730405" cy="6377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avis logo">
            <a:extLst>
              <a:ext uri="{FF2B5EF4-FFF2-40B4-BE49-F238E27FC236}">
                <a16:creationId xmlns:a16="http://schemas.microsoft.com/office/drawing/2014/main" id="{46F0AAD8-524F-4492-9FDF-65BD379882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0242" y="1997075"/>
            <a:ext cx="1343375" cy="13433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NANO Students at NASA on TEM">
            <a:extLst>
              <a:ext uri="{FF2B5EF4-FFF2-40B4-BE49-F238E27FC236}">
                <a16:creationId xmlns:a16="http://schemas.microsoft.com/office/drawing/2014/main" id="{474DCAD7-0756-43AC-9796-8DCD20AC35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1109" y="4446273"/>
            <a:ext cx="3490890" cy="2403906"/>
          </a:xfrm>
          <a:prstGeom prst="rect">
            <a:avLst/>
          </a:prstGeom>
          <a:noFill/>
          <a:extLst>
            <a:ext uri="{909E8E84-426E-40DD-AFC4-6F175D3DCCD1}">
              <a14:hiddenFill xmlns:a14="http://schemas.microsoft.com/office/drawing/2010/main">
                <a:solidFill>
                  <a:srgbClr val="FFFFFF"/>
                </a:solidFill>
              </a14:hiddenFill>
            </a:ext>
          </a:extLst>
        </p:spPr>
      </p:pic>
      <p:pic>
        <p:nvPicPr>
          <p:cNvPr id="129" name="Google Shape;129;p18" descr="Image result for nasa ames"/>
          <p:cNvPicPr preferRelativeResize="0"/>
          <p:nvPr/>
        </p:nvPicPr>
        <p:blipFill rotWithShape="1">
          <a:blip r:embed="rId13">
            <a:alphaModFix/>
          </a:blip>
          <a:srcRect/>
          <a:stretch/>
        </p:blipFill>
        <p:spPr>
          <a:xfrm>
            <a:off x="8037373" y="3568802"/>
            <a:ext cx="1781735" cy="1514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p18">
            <a:extLst>
              <a:ext uri="{FF2B5EF4-FFF2-40B4-BE49-F238E27FC236}">
                <a16:creationId xmlns:a16="http://schemas.microsoft.com/office/drawing/2014/main" id="{915A93CA-6617-436E-A5D8-D98FCF6EFFBD}"/>
              </a:ext>
            </a:extLst>
          </p:cNvPr>
          <p:cNvSpPr/>
          <p:nvPr/>
        </p:nvSpPr>
        <p:spPr>
          <a:xfrm rot="16200000">
            <a:off x="6389461" y="3863168"/>
            <a:ext cx="968111" cy="1890866"/>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 name="Google Shape;131;p18" descr="Image result for silicon valley traffic">
            <a:extLst>
              <a:ext uri="{FF2B5EF4-FFF2-40B4-BE49-F238E27FC236}">
                <a16:creationId xmlns:a16="http://schemas.microsoft.com/office/drawing/2014/main" id="{7860550E-77CB-46B8-A4C2-5DD92D068112}"/>
              </a:ext>
            </a:extLst>
          </p:cNvPr>
          <p:cNvPicPr preferRelativeResize="0"/>
          <p:nvPr/>
        </p:nvPicPr>
        <p:blipFill rotWithShape="1">
          <a:blip r:embed="rId2">
            <a:alphaModFix/>
          </a:blip>
          <a:srcRect/>
          <a:stretch/>
        </p:blipFill>
        <p:spPr>
          <a:xfrm>
            <a:off x="-1" y="1791093"/>
            <a:ext cx="5828519" cy="5066907"/>
          </a:xfrm>
          <a:prstGeom prst="rect">
            <a:avLst/>
          </a:prstGeom>
          <a:noFill/>
          <a:ln>
            <a:noFill/>
          </a:ln>
        </p:spPr>
      </p:pic>
      <p:pic>
        <p:nvPicPr>
          <p:cNvPr id="6" name="Google Shape;132;p18">
            <a:extLst>
              <a:ext uri="{FF2B5EF4-FFF2-40B4-BE49-F238E27FC236}">
                <a16:creationId xmlns:a16="http://schemas.microsoft.com/office/drawing/2014/main" id="{974C10D1-0C04-4B20-8612-E8403B5ED785}"/>
              </a:ext>
            </a:extLst>
          </p:cNvPr>
          <p:cNvPicPr preferRelativeResize="0"/>
          <p:nvPr/>
        </p:nvPicPr>
        <p:blipFill rotWithShape="1">
          <a:blip r:embed="rId3">
            <a:alphaModFix/>
          </a:blip>
          <a:srcRect/>
          <a:stretch/>
        </p:blipFill>
        <p:spPr>
          <a:xfrm>
            <a:off x="7918515" y="2993867"/>
            <a:ext cx="4273485" cy="3864134"/>
          </a:xfrm>
          <a:prstGeom prst="rect">
            <a:avLst/>
          </a:prstGeom>
          <a:noFill/>
          <a:ln>
            <a:noFill/>
          </a:ln>
        </p:spPr>
      </p:pic>
      <p:pic>
        <p:nvPicPr>
          <p:cNvPr id="2050" name="Picture 2" descr="Image may contain: 3 people, including David Orr and Rae W. Matthews, people smiling, people standing, tree and outdoor">
            <a:extLst>
              <a:ext uri="{FF2B5EF4-FFF2-40B4-BE49-F238E27FC236}">
                <a16:creationId xmlns:a16="http://schemas.microsoft.com/office/drawing/2014/main" id="{D33255B9-33E8-418E-8626-9318C60CF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679" y="136689"/>
            <a:ext cx="4389748" cy="329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153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9"/>
          <p:cNvPicPr preferRelativeResize="0">
            <a:picLocks noGrp="1"/>
          </p:cNvPicPr>
          <p:nvPr>
            <p:ph type="body" idx="1"/>
          </p:nvPr>
        </p:nvPicPr>
        <p:blipFill rotWithShape="1">
          <a:blip r:embed="rId3">
            <a:alphaModFix/>
          </a:blip>
          <a:srcRect t="10794" r="1853" b="18014"/>
          <a:stretch/>
        </p:blipFill>
        <p:spPr>
          <a:xfrm>
            <a:off x="0" y="903857"/>
            <a:ext cx="12191999" cy="49744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Tahoe Mountain Lab 1.0</a:t>
            </a:r>
            <a:endParaRPr/>
          </a:p>
        </p:txBody>
      </p:sp>
      <p:sp>
        <p:nvSpPr>
          <p:cNvPr id="147" name="Google Shape;14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48" name="Google Shape;148;p20"/>
          <p:cNvPicPr preferRelativeResize="0"/>
          <p:nvPr/>
        </p:nvPicPr>
        <p:blipFill rotWithShape="1">
          <a:blip r:embed="rId3">
            <a:alphaModFix/>
          </a:blip>
          <a:srcRect t="25098"/>
          <a:stretch/>
        </p:blipFill>
        <p:spPr>
          <a:xfrm>
            <a:off x="838200" y="1271588"/>
            <a:ext cx="10079038" cy="55864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2834640" y="445135"/>
            <a:ext cx="530352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F7F7F"/>
              </a:buClr>
              <a:buSzPts val="4400"/>
              <a:buFont typeface="Calibri"/>
              <a:buNone/>
            </a:pPr>
            <a:r>
              <a:rPr lang="en-US" sz="4400" b="1" i="0" u="none" strike="noStrike" cap="none">
                <a:solidFill>
                  <a:srgbClr val="7F7F7F"/>
                </a:solidFill>
                <a:latin typeface="Calibri"/>
                <a:ea typeface="Calibri"/>
                <a:cs typeface="Calibri"/>
                <a:sym typeface="Calibri"/>
              </a:rPr>
              <a:t> - “2.0”</a:t>
            </a:r>
            <a:endParaRPr/>
          </a:p>
        </p:txBody>
      </p:sp>
      <p:pic>
        <p:nvPicPr>
          <p:cNvPr id="155" name="Google Shape;155;p21" descr="13707757_525080891033149_1883126065647503350_n.jpg"/>
          <p:cNvPicPr preferRelativeResize="0"/>
          <p:nvPr/>
        </p:nvPicPr>
        <p:blipFill rotWithShape="1">
          <a:blip r:embed="rId3">
            <a:alphaModFix/>
          </a:blip>
          <a:srcRect/>
          <a:stretch/>
        </p:blipFill>
        <p:spPr>
          <a:xfrm>
            <a:off x="299965" y="1690688"/>
            <a:ext cx="11481580" cy="4664392"/>
          </a:xfrm>
          <a:prstGeom prst="rect">
            <a:avLst/>
          </a:prstGeom>
          <a:noFill/>
          <a:ln>
            <a:noFill/>
          </a:ln>
        </p:spPr>
      </p:pic>
      <p:pic>
        <p:nvPicPr>
          <p:cNvPr id="156" name="Google Shape;156;p21"/>
          <p:cNvPicPr preferRelativeResize="0"/>
          <p:nvPr/>
        </p:nvPicPr>
        <p:blipFill rotWithShape="1">
          <a:blip r:embed="rId4">
            <a:alphaModFix/>
          </a:blip>
          <a:srcRect/>
          <a:stretch/>
        </p:blipFill>
        <p:spPr>
          <a:xfrm>
            <a:off x="401663" y="96711"/>
            <a:ext cx="4004376" cy="158016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568</Words>
  <Application>Microsoft Office PowerPoint</Application>
  <PresentationFormat>Widescreen</PresentationFormat>
  <Paragraphs>89</Paragraphs>
  <Slides>26</Slides>
  <Notes>25</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Microsoft YaHei</vt:lpstr>
      <vt:lpstr>Arial</vt:lpstr>
      <vt:lpstr>Calibri</vt:lpstr>
      <vt:lpstr>Office Theme</vt:lpstr>
      <vt:lpstr>PowerPoint Presentation</vt:lpstr>
      <vt:lpstr>Outline</vt:lpstr>
      <vt:lpstr>The Team</vt:lpstr>
      <vt:lpstr>My Story in a Nutshell</vt:lpstr>
      <vt:lpstr>PowerPoint Presentation</vt:lpstr>
      <vt:lpstr>PowerPoint Presentation</vt:lpstr>
      <vt:lpstr>PowerPoint Presentation</vt:lpstr>
      <vt:lpstr>Tahoe Mountain Lab 1.0</vt:lpstr>
      <vt:lpstr> - “2.0”</vt:lpstr>
      <vt:lpstr>PowerPoint Presentation</vt:lpstr>
      <vt:lpstr>PowerPoint Presentation</vt:lpstr>
      <vt:lpstr>A Community Center for Innovation</vt:lpstr>
      <vt:lpstr>The whole is greater than the sum of its parts</vt:lpstr>
      <vt:lpstr>What is an ecosystem?</vt:lpstr>
      <vt:lpstr>What is an entrepreneurial ecosystem???</vt:lpstr>
      <vt:lpstr>Entrepreneurial Ecosystems encourage entrepreneurs to:</vt:lpstr>
      <vt:lpstr>PowerPoint Presentation</vt:lpstr>
      <vt:lpstr>Sacramento Startup &amp; Innovation Ecosystem Diagram</vt:lpstr>
      <vt:lpstr>PowerPoint Presentation</vt:lpstr>
      <vt:lpstr>PowerPoint Presentation</vt:lpstr>
      <vt:lpstr>The Entrepreneurship Skill Set</vt:lpstr>
      <vt:lpstr>PowerPoint Presentation</vt:lpstr>
      <vt:lpstr>Internships @ Mountain Lab </vt:lpstr>
      <vt:lpstr>PowerPoint Presentation</vt:lpstr>
      <vt:lpstr>Entrepreneurship is for more than just students.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Pantoja</dc:creator>
  <cp:lastModifiedBy>Veronica Pantoja</cp:lastModifiedBy>
  <cp:revision>11</cp:revision>
  <dcterms:modified xsi:type="dcterms:W3CDTF">2018-11-15T00:02:34Z</dcterms:modified>
</cp:coreProperties>
</file>